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5" r:id="rId2"/>
    <p:sldMasterId id="2147483840" r:id="rId3"/>
    <p:sldMasterId id="2147483855" r:id="rId4"/>
    <p:sldMasterId id="2147483885" r:id="rId5"/>
  </p:sldMasterIdLst>
  <p:notesMasterIdLst>
    <p:notesMasterId r:id="rId32"/>
  </p:notesMasterIdLst>
  <p:sldIdLst>
    <p:sldId id="256" r:id="rId6"/>
    <p:sldId id="259" r:id="rId7"/>
    <p:sldId id="260" r:id="rId8"/>
    <p:sldId id="261" r:id="rId9"/>
    <p:sldId id="262" r:id="rId10"/>
    <p:sldId id="264" r:id="rId11"/>
    <p:sldId id="265" r:id="rId12"/>
    <p:sldId id="289" r:id="rId13"/>
    <p:sldId id="268" r:id="rId14"/>
    <p:sldId id="269" r:id="rId15"/>
    <p:sldId id="270" r:id="rId16"/>
    <p:sldId id="274" r:id="rId17"/>
    <p:sldId id="272" r:id="rId18"/>
    <p:sldId id="273" r:id="rId19"/>
    <p:sldId id="275" r:id="rId20"/>
    <p:sldId id="277" r:id="rId21"/>
    <p:sldId id="284" r:id="rId22"/>
    <p:sldId id="285" r:id="rId23"/>
    <p:sldId id="286" r:id="rId24"/>
    <p:sldId id="290" r:id="rId25"/>
    <p:sldId id="291" r:id="rId26"/>
    <p:sldId id="281" r:id="rId27"/>
    <p:sldId id="282" r:id="rId28"/>
    <p:sldId id="292" r:id="rId29"/>
    <p:sldId id="293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304A9-AE4B-A442-A936-F35FBC67E228}" type="datetimeFigureOut">
              <a:t>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42F94-C7B9-6C41-98BC-7F3EB3E542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8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instead, let’s approach</a:t>
            </a:r>
            <a:r>
              <a:rPr lang="en-US" baseline="0"/>
              <a:t> entangled via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68E13-FAD2-334D-9A0E-88A3FDEA24D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halkboard"/>
                <a:cs typeface="Chalkboard"/>
              </a:rPr>
              <a:t>Monogamy can be thought of as definition of entanglement:</a:t>
            </a:r>
            <a:br>
              <a:rPr lang="en-US" sz="1200">
                <a:latin typeface="Chalkboard"/>
                <a:cs typeface="Chalkboard"/>
              </a:rPr>
            </a:br>
            <a:r>
              <a:rPr lang="en-US" sz="1200">
                <a:latin typeface="Chalkboard"/>
                <a:cs typeface="Chalkboard"/>
              </a:rPr>
              <a:t>correlations that cannot be shared.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42F94-C7B9-6C41-98BC-7F3EB3E54237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8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55DE6-30B2-664E-813D-8D6092DA189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50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40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7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060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87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8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3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3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53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1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9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29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3035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94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46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3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74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2248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51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95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226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86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2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93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06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9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3523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64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26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39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6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4583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82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44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195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7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79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02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95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2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9209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9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21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859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74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970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972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13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73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3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31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287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9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69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618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6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1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theme" Target="../theme/theme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theme" Target="../theme/theme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/>
              <a:pPr/>
              <a:t>1/16/14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09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4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22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19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684967220_f0ea46b2e1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15825"/>
            <a:ext cx="8312727" cy="5179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7" y="82198"/>
            <a:ext cx="855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halkboard"/>
                <a:cs typeface="Chalkboard"/>
              </a:rPr>
              <a:t>SDP hierarchies and quantum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7" y="6195836"/>
            <a:ext cx="2920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Aram Harrow (MIT)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8800" y="6195836"/>
            <a:ext cx="375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Simons Institute 2014.1.17</a:t>
            </a:r>
          </a:p>
        </p:txBody>
      </p:sp>
    </p:spTree>
    <p:extLst>
      <p:ext uri="{BB962C8B-B14F-4D97-AF65-F5344CB8AC3E}">
        <p14:creationId xmlns:p14="http://schemas.microsoft.com/office/powerpoint/2010/main" val="834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monogamy of entanglement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736" y="1364980"/>
            <a:ext cx="84861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latin typeface="Chalkboard"/>
                <a:cs typeface="Chalkboard"/>
              </a:rPr>
              <a:t>Physics version</a:t>
            </a:r>
            <a:r>
              <a:rPr lang="en-US" sz="2400">
                <a:latin typeface="Chalkboard"/>
                <a:cs typeface="Chalkboard"/>
              </a:rPr>
              <a:t>: 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ρ</a:t>
            </a:r>
            <a:r>
              <a:rPr lang="en-US" sz="2400" baseline="30000">
                <a:solidFill>
                  <a:srgbClr val="E8950E"/>
                </a:solidFill>
                <a:latin typeface="Chalkboard"/>
                <a:cs typeface="Chalkboard"/>
              </a:rPr>
              <a:t>ABC</a:t>
            </a:r>
            <a:r>
              <a:rPr lang="en-US" sz="2400">
                <a:latin typeface="Chalkboard"/>
                <a:cs typeface="Chalkboard"/>
              </a:rPr>
              <a:t> a state on systems ABC</a:t>
            </a:r>
          </a:p>
          <a:p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AB</a:t>
            </a:r>
            <a:r>
              <a:rPr lang="en-US" sz="2400">
                <a:latin typeface="Chalkboard"/>
                <a:cs typeface="Chalkboard"/>
              </a:rPr>
              <a:t> </a:t>
            </a:r>
            <a:r>
              <a:rPr lang="en-US" sz="2400">
                <a:latin typeface="Chalkboard"/>
                <a:cs typeface="Chalkboard"/>
              </a:rPr>
              <a:t>entanglement and 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AC</a:t>
            </a:r>
            <a:r>
              <a:rPr lang="en-US" sz="2400">
                <a:latin typeface="Chalkboard"/>
                <a:cs typeface="Chalkboard"/>
              </a:rPr>
              <a:t> entanglement trade off.</a:t>
            </a:r>
            <a:br>
              <a:rPr lang="en-US" sz="2400">
                <a:latin typeface="Chalkboard"/>
                <a:cs typeface="Chalkboard"/>
              </a:rPr>
            </a:br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“proof”: If ρ</a:t>
            </a:r>
            <a:r>
              <a:rPr lang="en-US" sz="2400" baseline="30000">
                <a:latin typeface="Chalkboard"/>
                <a:cs typeface="Chalkboard"/>
              </a:rPr>
              <a:t>AB</a:t>
            </a:r>
            <a:r>
              <a:rPr lang="en-US" sz="2400">
                <a:latin typeface="Chalkboard"/>
                <a:cs typeface="Chalkboard"/>
              </a:rPr>
              <a:t> is very entangled, then measuring B can</a:t>
            </a:r>
          </a:p>
          <a:p>
            <a:r>
              <a:rPr lang="en-US" sz="2400">
                <a:latin typeface="Chalkboard"/>
                <a:cs typeface="Chalkboard"/>
              </a:rPr>
              <a:t>reduce the entropy of A, so ρ</a:t>
            </a:r>
            <a:r>
              <a:rPr lang="en-US" sz="2400" baseline="30000">
                <a:latin typeface="Chalkboard"/>
                <a:cs typeface="Chalkboard"/>
              </a:rPr>
              <a:t>AC</a:t>
            </a:r>
            <a:r>
              <a:rPr lang="en-US" sz="2400">
                <a:latin typeface="Chalkboard"/>
                <a:cs typeface="Chalkboard"/>
              </a:rPr>
              <a:t> cannot be very entangled.</a:t>
            </a:r>
            <a:endParaRPr lang="en-US" sz="2400">
              <a:latin typeface="Chalkboard"/>
              <a:cs typeface="Chalkboard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2984" y="3588162"/>
            <a:ext cx="8153808" cy="2294412"/>
            <a:chOff x="685800" y="3271953"/>
            <a:chExt cx="8153808" cy="2294412"/>
          </a:xfrm>
        </p:grpSpPr>
        <p:sp>
          <p:nvSpPr>
            <p:cNvPr id="6" name="TextBox 5"/>
            <p:cNvSpPr txBox="1"/>
            <p:nvPr/>
          </p:nvSpPr>
          <p:spPr>
            <a:xfrm>
              <a:off x="704048" y="3271953"/>
              <a:ext cx="4279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>
                  <a:latin typeface="Chalkboard"/>
                  <a:cs typeface="Chalkboard"/>
                </a:rPr>
                <a:t>Partial trace</a:t>
              </a:r>
              <a:r>
                <a:rPr lang="en-US" sz="2400">
                  <a:latin typeface="Chalkboard"/>
                  <a:cs typeface="Chalkboard"/>
                </a:rPr>
                <a:t>: ρ</a:t>
              </a:r>
              <a:r>
                <a:rPr lang="en-US" sz="2400" baseline="30000">
                  <a:latin typeface="Chalkboard"/>
                  <a:cs typeface="Chalkboard"/>
                </a:rPr>
                <a:t>AB</a:t>
              </a:r>
              <a:r>
                <a:rPr lang="en-US" sz="2400">
                  <a:latin typeface="Chalkboard"/>
                  <a:cs typeface="Chalkboard"/>
                </a:rPr>
                <a:t> = tr</a:t>
              </a:r>
              <a:r>
                <a:rPr lang="en-US" sz="2400" baseline="-25000">
                  <a:latin typeface="Chalkboard"/>
                  <a:cs typeface="Chalkboard"/>
                </a:rPr>
                <a:t>C</a:t>
              </a:r>
              <a:r>
                <a:rPr lang="en-US" sz="2400">
                  <a:latin typeface="Chalkboard"/>
                  <a:cs typeface="Chalkboard"/>
                </a:rPr>
                <a:t> ρ</a:t>
              </a:r>
              <a:r>
                <a:rPr lang="en-US" sz="2400" baseline="30000">
                  <a:latin typeface="Chalkboard"/>
                  <a:cs typeface="Chalkboard"/>
                </a:rPr>
                <a:t>ABC</a:t>
              </a:r>
              <a:r>
                <a:rPr lang="en-US" sz="2400">
                  <a:latin typeface="Chalkboard"/>
                  <a:cs typeface="Chalkboard"/>
                </a:rPr>
                <a:t> </a:t>
              </a: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785649"/>
              <a:ext cx="4901570" cy="85016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4048" y="4735368"/>
              <a:ext cx="81355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Works for any basis of C.  Interpret as different choices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of measurement on C.</a:t>
              </a:r>
              <a:endParaRPr lang="en-US" sz="240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rgbClr val="FFFFFF"/>
                </a:solidFill>
                <a:latin typeface="Chalkboard"/>
                <a:cs typeface="Chalkboard"/>
              </a:rPr>
              <a:t>A hierachy of tests for entanglement</a:t>
            </a:r>
          </a:p>
        </p:txBody>
      </p:sp>
      <p:sp>
        <p:nvSpPr>
          <p:cNvPr id="2" name="Oval 1"/>
          <p:cNvSpPr/>
          <p:nvPr/>
        </p:nvSpPr>
        <p:spPr>
          <a:xfrm>
            <a:off x="2834114" y="4692327"/>
            <a:ext cx="2446422" cy="909047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halkboard"/>
                <a:cs typeface="Chalkboard"/>
              </a:rPr>
              <a:t>separable = 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∞-extendable</a:t>
            </a:r>
            <a:br>
              <a:rPr lang="en-US">
                <a:latin typeface="Chalkboard"/>
                <a:cs typeface="Chalkboard"/>
              </a:rPr>
            </a:br>
            <a:endParaRPr lang="en-US">
              <a:latin typeface="Chalkboard"/>
              <a:cs typeface="Chalkboard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52850" y="3756538"/>
            <a:ext cx="3422316" cy="1844836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2113" y="3895199"/>
            <a:ext cx="193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100-extendable</a:t>
            </a:r>
          </a:p>
        </p:txBody>
      </p:sp>
      <p:cxnSp>
        <p:nvCxnSpPr>
          <p:cNvPr id="10" name="Straight Connector 9"/>
          <p:cNvCxnSpPr>
            <a:stCxn id="8" idx="2"/>
            <a:endCxn id="2" idx="0"/>
          </p:cNvCxnSpPr>
          <p:nvPr/>
        </p:nvCxnSpPr>
        <p:spPr>
          <a:xfrm flipH="1">
            <a:off x="4057325" y="4264531"/>
            <a:ext cx="253999" cy="42779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55605" y="2673194"/>
            <a:ext cx="6792195" cy="2965359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6955" y="2816671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all quantum states (= 1-extendable)</a:t>
            </a:r>
          </a:p>
        </p:txBody>
      </p:sp>
      <p:sp>
        <p:nvSpPr>
          <p:cNvPr id="15" name="Oval 14"/>
          <p:cNvSpPr/>
          <p:nvPr/>
        </p:nvSpPr>
        <p:spPr>
          <a:xfrm>
            <a:off x="1430429" y="3157005"/>
            <a:ext cx="6269790" cy="24716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318" y="3144076"/>
            <a:ext cx="156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2-extendable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00224" y="3328742"/>
            <a:ext cx="127000" cy="42779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3667" y="5804388"/>
            <a:ext cx="839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Algorithms</a:t>
            </a:r>
            <a:r>
              <a:rPr lang="en-US" sz="2000">
                <a:latin typeface="Chalkboard"/>
                <a:cs typeface="Chalkboard"/>
              </a:rPr>
              <a:t>: Can search/optimize over k-extendable states in time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O(k)</a:t>
            </a:r>
            <a:r>
              <a:rPr lang="en-US" sz="2000">
                <a:latin typeface="Chalkboard"/>
                <a:cs typeface="Chalkboard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902" y="6272648"/>
            <a:ext cx="776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rgbClr val="FFFF00"/>
                </a:solidFill>
                <a:latin typeface="Chalkboard"/>
                <a:cs typeface="Chalkboard"/>
              </a:rPr>
              <a:t>Question</a:t>
            </a:r>
            <a:r>
              <a:rPr lang="en-US" sz="2000">
                <a:latin typeface="Chalkboard"/>
                <a:cs typeface="Chalkboard"/>
              </a:rPr>
              <a:t>: How close are k-extendable states to separable states?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6893" y="1686527"/>
            <a:ext cx="7073901" cy="808451"/>
            <a:chOff x="466893" y="1801977"/>
            <a:chExt cx="7073901" cy="808451"/>
          </a:xfrm>
        </p:grpSpPr>
        <p:sp>
          <p:nvSpPr>
            <p:cNvPr id="4" name="TextBox 3"/>
            <p:cNvSpPr txBox="1"/>
            <p:nvPr/>
          </p:nvSpPr>
          <p:spPr>
            <a:xfrm>
              <a:off x="466893" y="1801977"/>
              <a:ext cx="70739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>
                  <a:latin typeface="Chalkboard"/>
                  <a:cs typeface="Chalkboard"/>
                </a:rPr>
                <a:t>Definition:</a:t>
              </a:r>
              <a:r>
                <a:rPr lang="en-US" sz="2000">
                  <a:latin typeface="Chalkboard"/>
                  <a:cs typeface="Chalkboard"/>
                </a:rPr>
                <a:t> ρ</a:t>
              </a:r>
              <a:r>
                <a:rPr lang="en-US" sz="2000" baseline="30000">
                  <a:latin typeface="Chalkboard"/>
                  <a:cs typeface="Chalkboard"/>
                </a:rPr>
                <a:t>AB</a:t>
              </a:r>
              <a:r>
                <a:rPr lang="en-US" sz="2000">
                  <a:latin typeface="Chalkboard"/>
                  <a:cs typeface="Chalkboard"/>
                </a:rPr>
                <a:t> is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k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-extendable</a:t>
              </a:r>
              <a:r>
                <a:rPr lang="en-US" sz="2000">
                  <a:latin typeface="Chalkboard"/>
                  <a:cs typeface="Chalkboard"/>
                </a:rPr>
                <a:t> if there exists an extension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                       with                        for each i.</a:t>
              </a: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102" y="2154560"/>
              <a:ext cx="1975427" cy="455868"/>
            </a:xfrm>
            <a:prstGeom prst="rect">
              <a:avLst/>
            </a:prstGeom>
          </p:spPr>
        </p:pic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8" y="2121690"/>
            <a:ext cx="171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2-&gt;4 norm ≈ h</a:t>
            </a:r>
            <a:r>
              <a:rPr lang="en-US" baseline="-25000"/>
              <a:t>Sep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6581" y="5057454"/>
            <a:ext cx="888204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</a:rPr>
              <a:t>Harder direction:</a:t>
            </a:r>
          </a:p>
          <a:p>
            <a:r>
              <a:rPr lang="en-US" sz="2400">
                <a:solidFill>
                  <a:prstClr val="white"/>
                </a:solidFill>
                <a:latin typeface="Chalkboard"/>
              </a:rPr>
              <a:t>2-&gt;4 norm ≥ h</a:t>
            </a:r>
            <a:r>
              <a:rPr lang="en-US" sz="2400" baseline="-25000">
                <a:solidFill>
                  <a:prstClr val="white"/>
                </a:solidFill>
                <a:latin typeface="Chalkboard"/>
              </a:rPr>
              <a:t>Sep</a:t>
            </a:r>
            <a:br>
              <a:rPr lang="en-US" sz="2400" baseline="-25000">
                <a:solidFill>
                  <a:prstClr val="white"/>
                </a:solidFill>
                <a:latin typeface="Chalkboard"/>
              </a:rPr>
            </a:br>
            <a:r>
              <a:rPr lang="en-US" sz="2400">
                <a:solidFill>
                  <a:prstClr val="white"/>
                </a:solidFill>
                <a:latin typeface="Chalkboard"/>
              </a:rPr>
              <a:t>Given an arbitrary M, can we make it look like 𝔼</a:t>
            </a:r>
            <a:r>
              <a:rPr lang="en-US" sz="2400" baseline="-25000">
                <a:solidFill>
                  <a:prstClr val="white"/>
                </a:solidFill>
                <a:latin typeface="Chalkboard"/>
              </a:rPr>
              <a:t>i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 a</a:t>
            </a:r>
            <a:r>
              <a:rPr lang="en-US" sz="2400" baseline="-25000">
                <a:solidFill>
                  <a:prstClr val="white"/>
                </a:solidFill>
                <a:latin typeface="Chalkboard"/>
              </a:rPr>
              <a:t>i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a</a:t>
            </a:r>
            <a:r>
              <a:rPr lang="en-US" sz="2400" baseline="-25000">
                <a:solidFill>
                  <a:prstClr val="white"/>
                </a:solidFill>
                <a:latin typeface="Chalkboard"/>
              </a:rPr>
              <a:t>i</a:t>
            </a:r>
            <a:r>
              <a:rPr lang="en-US" sz="2400" baseline="30000">
                <a:solidFill>
                  <a:prstClr val="white"/>
                </a:solidFill>
                <a:latin typeface="Chalkboard"/>
              </a:rPr>
              <a:t>*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 ⊗ a</a:t>
            </a:r>
            <a:r>
              <a:rPr lang="en-US" sz="2400" baseline="-25000">
                <a:solidFill>
                  <a:prstClr val="white"/>
                </a:solidFill>
                <a:latin typeface="Chalkboard"/>
              </a:rPr>
              <a:t>i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a</a:t>
            </a:r>
            <a:r>
              <a:rPr lang="en-US" sz="2400" baseline="-25000">
                <a:solidFill>
                  <a:prstClr val="white"/>
                </a:solidFill>
                <a:latin typeface="Chalkboard"/>
              </a:rPr>
              <a:t>i</a:t>
            </a:r>
            <a:r>
              <a:rPr lang="en-US" sz="2400" baseline="30000">
                <a:solidFill>
                  <a:prstClr val="white"/>
                </a:solidFill>
                <a:latin typeface="Chalkboard"/>
              </a:rPr>
              <a:t>*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 ?</a:t>
            </a:r>
            <a:endParaRPr lang="en-US" sz="2000">
              <a:solidFill>
                <a:prstClr val="white"/>
              </a:solidFill>
              <a:latin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646" y="6269792"/>
            <a:ext cx="779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Answer: yes, using techniques of </a:t>
            </a:r>
            <a:r>
              <a:rPr lang="en-US" sz="2000"/>
              <a:t>[H, Montanaro; 1001.0017]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421901" y="1320061"/>
            <a:ext cx="2054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 = ∑</a:t>
            </a:r>
            <a:r>
              <a:rPr lang="en-US" sz="2800" baseline="-25000"/>
              <a:t>i</a:t>
            </a:r>
            <a:r>
              <a:rPr lang="en-US" sz="2800"/>
              <a:t> e</a:t>
            </a:r>
            <a:r>
              <a:rPr lang="en-US" sz="2800" baseline="-25000"/>
              <a:t>i</a:t>
            </a:r>
            <a:r>
              <a:rPr lang="en-US" sz="2800"/>
              <a:t> a</a:t>
            </a:r>
            <a:r>
              <a:rPr lang="en-US" sz="2800" baseline="-25000"/>
              <a:t>i</a:t>
            </a:r>
            <a:r>
              <a:rPr lang="en-US" sz="2800" baseline="30000"/>
              <a:t>T</a:t>
            </a:r>
            <a:endParaRPr lang="en-US" sz="2800"/>
          </a:p>
        </p:txBody>
      </p:sp>
      <p:grpSp>
        <p:nvGrpSpPr>
          <p:cNvPr id="15" name="Group 14"/>
          <p:cNvGrpSpPr/>
          <p:nvPr/>
        </p:nvGrpSpPr>
        <p:grpSpPr>
          <a:xfrm>
            <a:off x="609261" y="1938872"/>
            <a:ext cx="7669804" cy="2581338"/>
            <a:chOff x="609261" y="1938872"/>
            <a:chExt cx="7669804" cy="2581338"/>
          </a:xfrm>
        </p:grpSpPr>
        <p:sp>
          <p:nvSpPr>
            <p:cNvPr id="7" name="TextBox 6"/>
            <p:cNvSpPr txBox="1"/>
            <p:nvPr/>
          </p:nvSpPr>
          <p:spPr>
            <a:xfrm>
              <a:off x="878346" y="2104433"/>
              <a:ext cx="26344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</a:rPr>
                <a:t>Easy direction:</a:t>
              </a:r>
              <a:br>
                <a:rPr lang="en-US" sz="2400">
                  <a:solidFill>
                    <a:srgbClr val="FFFF00"/>
                  </a:solidFill>
                  <a:latin typeface="Chalkboard"/>
                </a:rPr>
              </a:br>
              <a:r>
                <a:rPr lang="en-US" sz="2400">
                  <a:solidFill>
                    <a:prstClr val="white"/>
                  </a:solidFill>
                  <a:latin typeface="Chalkboard"/>
                </a:rPr>
                <a:t>h</a:t>
              </a:r>
              <a:r>
                <a:rPr lang="en-US" sz="2400" baseline="-25000">
                  <a:solidFill>
                    <a:prstClr val="white"/>
                  </a:solidFill>
                  <a:latin typeface="Chalkboard"/>
                </a:rPr>
                <a:t>Sep</a:t>
              </a:r>
              <a:r>
                <a:rPr lang="en-US" sz="2400">
                  <a:solidFill>
                    <a:prstClr val="white"/>
                  </a:solidFill>
                  <a:latin typeface="Chalkboard"/>
                </a:rPr>
                <a:t> ≥  2-&gt;4 norm</a:t>
              </a: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61" y="3974110"/>
              <a:ext cx="3759200" cy="54610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4934860" y="2515423"/>
              <a:ext cx="543201" cy="5142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362882" y="1938872"/>
              <a:ext cx="2916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M = 𝔼</a:t>
              </a:r>
              <a:r>
                <a:rPr lang="en-US" sz="2400" baseline="-25000"/>
                <a:t>i</a:t>
              </a:r>
              <a:r>
                <a:rPr lang="en-US" sz="2400"/>
                <a:t> a</a:t>
              </a:r>
              <a:r>
                <a:rPr lang="en-US" sz="2400" baseline="-25000"/>
                <a:t>i</a:t>
              </a:r>
              <a:r>
                <a:rPr lang="en-US" sz="2400"/>
                <a:t> a</a:t>
              </a:r>
              <a:r>
                <a:rPr lang="en-US" sz="2400" baseline="-25000"/>
                <a:t>i</a:t>
              </a:r>
              <a:r>
                <a:rPr lang="en-US" sz="2400" baseline="30000"/>
                <a:t>T</a:t>
              </a:r>
              <a:r>
                <a:rPr lang="en-US" sz="2400"/>
                <a:t> ⊗ a</a:t>
              </a:r>
              <a:r>
                <a:rPr lang="en-US" sz="2400" baseline="-25000"/>
                <a:t>i</a:t>
              </a:r>
              <a:r>
                <a:rPr lang="en-US" sz="2400"/>
                <a:t> a</a:t>
              </a:r>
              <a:r>
                <a:rPr lang="en-US" sz="2400" baseline="-25000"/>
                <a:t>i</a:t>
              </a:r>
              <a:r>
                <a:rPr lang="en-US" sz="2400" baseline="30000"/>
                <a:t>T</a:t>
              </a:r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29021" y="3727543"/>
              <a:ext cx="1921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ρ=xx</a:t>
              </a:r>
              <a:r>
                <a:rPr lang="en-US" sz="2400" baseline="30000"/>
                <a:t>*</a:t>
              </a:r>
              <a:r>
                <a:rPr lang="en-US" sz="2400"/>
                <a:t> ⊗ xx</a:t>
              </a:r>
              <a:r>
                <a:rPr lang="en-US" sz="2400" baseline="30000"/>
                <a:t>*</a:t>
              </a:r>
              <a:endParaRPr lang="en-US" sz="2400"/>
            </a:p>
          </p:txBody>
        </p:sp>
        <p:cxnSp>
          <p:nvCxnSpPr>
            <p:cNvPr id="20" name="Straight Arrow Connector 19"/>
            <p:cNvCxnSpPr>
              <a:stCxn id="8" idx="1"/>
            </p:cNvCxnSpPr>
            <p:nvPr/>
          </p:nvCxnSpPr>
          <p:spPr>
            <a:xfrm flipH="1" flipV="1">
              <a:off x="5362882" y="3418669"/>
              <a:ext cx="366139" cy="5397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73" y="3051098"/>
              <a:ext cx="4745182" cy="6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80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675" y="347647"/>
            <a:ext cx="4825063" cy="976622"/>
          </a:xfrm>
        </p:spPr>
        <p:txBody>
          <a:bodyPr/>
          <a:lstStyle/>
          <a:p>
            <a:r>
              <a:rPr lang="en-US"/>
              <a:t>the dream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87150" y="1509006"/>
            <a:ext cx="1219616" cy="64639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  <a:latin typeface="Chalkboard"/>
              </a:rPr>
              <a:t>SSE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59872" y="1505849"/>
            <a:ext cx="1219616" cy="64639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  <a:latin typeface="Chalkboard"/>
              </a:rPr>
              <a:t>2-&gt;4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16189" y="1424871"/>
            <a:ext cx="1219616" cy="801194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  <a:latin typeface="Chalkboard"/>
              </a:rPr>
              <a:t>h</a:t>
            </a:r>
            <a:r>
              <a:rPr lang="en-US" sz="3200" baseline="-25000">
                <a:solidFill>
                  <a:prstClr val="white"/>
                </a:solidFill>
                <a:latin typeface="Chalkboard"/>
              </a:rPr>
              <a:t>Sep</a:t>
            </a:r>
            <a:endParaRPr lang="en-US" sz="3200">
              <a:solidFill>
                <a:prstClr val="white"/>
              </a:solidFill>
              <a:latin typeface="Chalkboard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3206766" y="1829046"/>
            <a:ext cx="753106" cy="3157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5179488" y="1825468"/>
            <a:ext cx="636701" cy="357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51" y="2573878"/>
            <a:ext cx="5994401" cy="31369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103917" y="3599566"/>
            <a:ext cx="2040083" cy="1043001"/>
            <a:chOff x="7103917" y="3853555"/>
            <a:chExt cx="2040083" cy="1043001"/>
          </a:xfrm>
        </p:grpSpPr>
        <p:sp>
          <p:nvSpPr>
            <p:cNvPr id="13" name="TextBox 12"/>
            <p:cNvSpPr txBox="1"/>
            <p:nvPr/>
          </p:nvSpPr>
          <p:spPr>
            <a:xfrm>
              <a:off x="7527251" y="3853555"/>
              <a:ext cx="1616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prstClr val="white"/>
                  </a:solidFill>
                  <a:latin typeface="Chalkboard"/>
                </a:rPr>
                <a:t>algorithms</a:t>
              </a:r>
            </a:p>
          </p:txBody>
        </p:sp>
        <p:cxnSp>
          <p:nvCxnSpPr>
            <p:cNvPr id="15" name="Straight Arrow Connector 14"/>
            <p:cNvCxnSpPr>
              <a:stCxn id="13" idx="2"/>
            </p:cNvCxnSpPr>
            <p:nvPr/>
          </p:nvCxnSpPr>
          <p:spPr>
            <a:xfrm flipH="1">
              <a:off x="7103917" y="4315220"/>
              <a:ext cx="1231709" cy="58133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77059" y="3338040"/>
            <a:ext cx="2988348" cy="1043001"/>
            <a:chOff x="7527251" y="3853555"/>
            <a:chExt cx="2988348" cy="1043001"/>
          </a:xfrm>
        </p:grpSpPr>
        <p:sp>
          <p:nvSpPr>
            <p:cNvPr id="18" name="TextBox 17"/>
            <p:cNvSpPr txBox="1"/>
            <p:nvPr/>
          </p:nvSpPr>
          <p:spPr>
            <a:xfrm>
              <a:off x="7527251" y="3853555"/>
              <a:ext cx="1403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prstClr val="white"/>
                  </a:solidFill>
                  <a:latin typeface="Chalkboard"/>
                </a:rPr>
                <a:t>hardness</a:t>
              </a:r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>
              <a:off x="8229008" y="4315220"/>
              <a:ext cx="2286591" cy="58133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845" y="6024226"/>
            <a:ext cx="821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white"/>
                </a:solidFill>
                <a:latin typeface="Chalkboard"/>
              </a:rPr>
              <a:t>…quasipolynomial (=exp(polylog(n)) upper and lower bounds for unique games</a:t>
            </a:r>
          </a:p>
        </p:txBody>
      </p:sp>
    </p:spTree>
    <p:extLst>
      <p:ext uri="{BB962C8B-B14F-4D97-AF65-F5344CB8AC3E}">
        <p14:creationId xmlns:p14="http://schemas.microsoft.com/office/powerpoint/2010/main" val="377773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so far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37" y="1790989"/>
            <a:ext cx="6146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5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SSE hardness??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331" y="5213633"/>
            <a:ext cx="2154415" cy="1615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219" y="1486779"/>
            <a:ext cx="8191366" cy="5139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white"/>
                </a:solidFill>
                <a:latin typeface="Chalkboard"/>
              </a:rPr>
              <a:t>1. Estimating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h</a:t>
            </a:r>
            <a:r>
              <a:rPr lang="en-US" sz="2400" baseline="-25000">
                <a:solidFill>
                  <a:srgbClr val="FFFF00"/>
                </a:solidFill>
                <a:latin typeface="Chalkboard"/>
              </a:rPr>
              <a:t>Sep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(M) ± 0.1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 for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n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-dimensional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M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 is at least</a:t>
            </a:r>
            <a:br>
              <a:rPr lang="en-US" sz="2400">
                <a:solidFill>
                  <a:prstClr val="white"/>
                </a:solidFill>
                <a:latin typeface="Chalkboard"/>
              </a:rPr>
            </a:br>
            <a:r>
              <a:rPr lang="en-US" sz="2400">
                <a:solidFill>
                  <a:prstClr val="white"/>
                </a:solidFill>
                <a:latin typeface="Chalkboard"/>
              </a:rPr>
              <a:t>as hard as solving 3-SAT instance of length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≈log</a:t>
            </a:r>
            <a:r>
              <a:rPr lang="en-US" sz="2400" baseline="30000">
                <a:solidFill>
                  <a:srgbClr val="FFFF00"/>
                </a:solidFill>
                <a:latin typeface="Chalkboard"/>
              </a:rPr>
              <a:t>2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(n)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.</a:t>
            </a:r>
            <a:br>
              <a:rPr lang="en-US" sz="2400">
                <a:solidFill>
                  <a:prstClr val="white"/>
                </a:solidFill>
                <a:latin typeface="Chalkboard"/>
              </a:rPr>
            </a:br>
            <a:r>
              <a:rPr lang="en-US" sz="1600">
                <a:solidFill>
                  <a:prstClr val="white"/>
                </a:solidFill>
                <a:latin typeface="Chalkboard"/>
              </a:rPr>
              <a:t>[H.-Montanaro 1001.0017]  [Aaronson-Beigi-Drucker-Fefferman-Shor 0804.0802]</a:t>
            </a:r>
            <a:br>
              <a:rPr lang="en-US" sz="1600">
                <a:solidFill>
                  <a:prstClr val="white"/>
                </a:solidFill>
                <a:latin typeface="Chalkboard"/>
              </a:rPr>
            </a:br>
            <a:endParaRPr lang="en-US" sz="2400">
              <a:solidFill>
                <a:prstClr val="white"/>
              </a:solidFill>
              <a:latin typeface="Chalkboard"/>
            </a:endParaRPr>
          </a:p>
          <a:p>
            <a:r>
              <a:rPr lang="en-US" sz="2400">
                <a:solidFill>
                  <a:prstClr val="white"/>
                </a:solidFill>
                <a:latin typeface="Chalkboard"/>
              </a:rPr>
              <a:t>2. The Exponential-Time Hypothesis (ETH) implies a lower</a:t>
            </a:r>
            <a:br>
              <a:rPr lang="en-US" sz="2400">
                <a:solidFill>
                  <a:prstClr val="white"/>
                </a:solidFill>
                <a:latin typeface="Chalkboard"/>
              </a:rPr>
            </a:br>
            <a:r>
              <a:rPr lang="en-US" sz="2400">
                <a:solidFill>
                  <a:prstClr val="white"/>
                </a:solidFill>
                <a:latin typeface="Chalkboard"/>
              </a:rPr>
              <a:t>bound of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Ω(n</a:t>
            </a:r>
            <a:r>
              <a:rPr lang="en-US" sz="2400" baseline="30000">
                <a:solidFill>
                  <a:srgbClr val="FFFF00"/>
                </a:solidFill>
                <a:latin typeface="Chalkboard"/>
              </a:rPr>
              <a:t>log(n)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)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 for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h</a:t>
            </a:r>
            <a:r>
              <a:rPr lang="en-US" sz="2400" baseline="-25000">
                <a:solidFill>
                  <a:srgbClr val="FFFF00"/>
                </a:solidFill>
                <a:latin typeface="Chalkboard"/>
              </a:rPr>
              <a:t>Sep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(M)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.</a:t>
            </a:r>
          </a:p>
          <a:p>
            <a:endParaRPr lang="en-US" sz="2400">
              <a:solidFill>
                <a:prstClr val="white"/>
              </a:solidFill>
              <a:latin typeface="Chalkboard"/>
            </a:endParaRPr>
          </a:p>
          <a:p>
            <a:r>
              <a:rPr lang="en-US" sz="2400">
                <a:solidFill>
                  <a:prstClr val="white"/>
                </a:solidFill>
                <a:latin typeface="Chalkboard"/>
              </a:rPr>
              <a:t>3. ∴ lower bound of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Ω(n</a:t>
            </a:r>
            <a:r>
              <a:rPr lang="en-US" sz="2400" baseline="30000">
                <a:solidFill>
                  <a:srgbClr val="FFFF00"/>
                </a:solidFill>
                <a:latin typeface="Chalkboard"/>
              </a:rPr>
              <a:t>log(n)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)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 for estimating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||A||</a:t>
            </a:r>
            <a:r>
              <a:rPr lang="en-US" sz="2400" baseline="-25000">
                <a:solidFill>
                  <a:srgbClr val="FFFF00"/>
                </a:solidFill>
                <a:latin typeface="Chalkboard"/>
              </a:rPr>
              <a:t>2-&gt;4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 for</a:t>
            </a:r>
            <a:br>
              <a:rPr lang="en-US" sz="2400">
                <a:solidFill>
                  <a:prstClr val="white"/>
                </a:solidFill>
                <a:latin typeface="Chalkboard"/>
              </a:rPr>
            </a:br>
            <a:r>
              <a:rPr lang="en-US" sz="2400">
                <a:solidFill>
                  <a:prstClr val="white"/>
                </a:solidFill>
                <a:latin typeface="Chalkboard"/>
              </a:rPr>
              <a:t>some family of projectors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A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.</a:t>
            </a:r>
          </a:p>
          <a:p>
            <a:endParaRPr lang="en-US" sz="2400">
              <a:solidFill>
                <a:prstClr val="white"/>
              </a:solidFill>
              <a:latin typeface="Chalkboard"/>
            </a:endParaRPr>
          </a:p>
          <a:p>
            <a:r>
              <a:rPr lang="en-US" sz="2400">
                <a:solidFill>
                  <a:prstClr val="white"/>
                </a:solidFill>
                <a:latin typeface="Chalkboard"/>
              </a:rPr>
              <a:t>4. These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A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 might not be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P</a:t>
            </a:r>
            <a:r>
              <a:rPr lang="en-US" sz="2400" baseline="-25000">
                <a:solidFill>
                  <a:srgbClr val="FFFF00"/>
                </a:solidFill>
                <a:latin typeface="Chalkboard"/>
              </a:rPr>
              <a:t>≥λ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 for any graph </a:t>
            </a:r>
            <a:r>
              <a:rPr lang="en-US" sz="2400">
                <a:solidFill>
                  <a:srgbClr val="FFFF00"/>
                </a:solidFill>
                <a:latin typeface="Chalkboard"/>
              </a:rPr>
              <a:t>G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.</a:t>
            </a:r>
          </a:p>
          <a:p>
            <a:endParaRPr lang="en-US" sz="2400">
              <a:solidFill>
                <a:prstClr val="white"/>
              </a:solidFill>
              <a:latin typeface="Chalkboard"/>
            </a:endParaRPr>
          </a:p>
          <a:p>
            <a:r>
              <a:rPr lang="en-US" sz="2400">
                <a:solidFill>
                  <a:prstClr val="white"/>
                </a:solidFill>
                <a:latin typeface="Chalkboard"/>
              </a:rPr>
              <a:t>5. (Still, first proof of hardness for</a:t>
            </a:r>
            <a:br>
              <a:rPr lang="en-US" sz="2400">
                <a:solidFill>
                  <a:prstClr val="white"/>
                </a:solidFill>
                <a:latin typeface="Chalkboard"/>
              </a:rPr>
            </a:br>
            <a:r>
              <a:rPr lang="en-US" sz="2400">
                <a:solidFill>
                  <a:prstClr val="white"/>
                </a:solidFill>
                <a:latin typeface="Chalkboard"/>
              </a:rPr>
              <a:t>constant-factor approximation of ||</a:t>
            </a:r>
            <a:r>
              <a:rPr lang="en-US" sz="2400">
                <a:solidFill>
                  <a:prstClr val="white"/>
                </a:solidFill>
                <a:latin typeface="cmsy10"/>
                <a:ea typeface="cmsy10"/>
                <a:cs typeface="cmsy10"/>
              </a:rPr>
              <a:t>¢</a:t>
            </a:r>
            <a:r>
              <a:rPr lang="en-US" sz="2400">
                <a:solidFill>
                  <a:prstClr val="white"/>
                </a:solidFill>
                <a:latin typeface="Chalkboard"/>
              </a:rPr>
              <a:t>||</a:t>
            </a:r>
            <a:r>
              <a:rPr lang="en-US" sz="2400" baseline="-25000">
                <a:solidFill>
                  <a:prstClr val="white"/>
                </a:solidFill>
                <a:latin typeface="Chalkboard"/>
              </a:rPr>
              <a:t>2</a:t>
            </a:r>
            <a:r>
              <a:rPr lang="en-US" sz="2400" baseline="-25000">
                <a:solidFill>
                  <a:prstClr val="white"/>
                </a:solidFill>
                <a:latin typeface="Chalkboard"/>
                <a:sym typeface="Wingdings"/>
              </a:rPr>
              <a:t>4</a:t>
            </a:r>
            <a:r>
              <a:rPr lang="en-US" sz="2400">
                <a:solidFill>
                  <a:prstClr val="white"/>
                </a:solidFill>
                <a:latin typeface="Chalkboard"/>
                <a:sym typeface="Wingdings"/>
              </a:rPr>
              <a:t>).</a:t>
            </a:r>
            <a:endParaRPr lang="en-US" sz="2400">
              <a:solidFill>
                <a:prstClr val="white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1359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30" y="299076"/>
            <a:ext cx="8326048" cy="1429871"/>
          </a:xfrm>
        </p:spPr>
        <p:txBody>
          <a:bodyPr>
            <a:normAutofit fontScale="90000"/>
          </a:bodyPr>
          <a:lstStyle/>
          <a:p>
            <a:r>
              <a:rPr lang="en-US"/>
              <a:t>positive results about hierarchies: 1. use dual</a:t>
            </a:r>
            <a:endParaRPr lang="en-US" sz="3600"/>
          </a:p>
        </p:txBody>
      </p:sp>
      <p:sp>
        <p:nvSpPr>
          <p:cNvPr id="12" name="TextBox 11"/>
          <p:cNvSpPr txBox="1"/>
          <p:nvPr/>
        </p:nvSpPr>
        <p:spPr>
          <a:xfrm>
            <a:off x="695158" y="1728947"/>
            <a:ext cx="58528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Primal:</a:t>
            </a:r>
            <a:r>
              <a:rPr lang="en-US" sz="2400">
                <a:latin typeface="Chalkboard"/>
                <a:cs typeface="Chalkboard"/>
              </a:rPr>
              <a:t> max L[f(x)] over L such that</a:t>
            </a:r>
          </a:p>
          <a:p>
            <a:r>
              <a:rPr lang="en-US" sz="2400">
                <a:latin typeface="Chalkboard"/>
                <a:cs typeface="Chalkboard"/>
              </a:rPr>
              <a:t>L is a linear map from deg ≤k polys to 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msbm10"/>
                <a:ea typeface="msbm10"/>
                <a:cs typeface="msbm10"/>
              </a:rPr>
              <a:t>R</a:t>
            </a:r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L[1] = 1</a:t>
            </a:r>
          </a:p>
          <a:p>
            <a:r>
              <a:rPr lang="en-US" sz="2400">
                <a:latin typeface="Chalkboard"/>
                <a:cs typeface="Chalkboard"/>
              </a:rPr>
              <a:t>L[p(x) (∑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 x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 baseline="30000">
                <a:latin typeface="Chalkboard"/>
                <a:cs typeface="Chalkboard"/>
              </a:rPr>
              <a:t>2</a:t>
            </a:r>
            <a:r>
              <a:rPr lang="en-US" sz="2400">
                <a:latin typeface="Chalkboard"/>
                <a:cs typeface="Chalkboard"/>
              </a:rPr>
              <a:t> – 1)</a:t>
            </a:r>
            <a:r>
              <a:rPr lang="en-US" sz="2400">
                <a:latin typeface="Chalkboard"/>
                <a:cs typeface="Chalkboard"/>
              </a:rPr>
              <a:t>] = 0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L[p(x)</a:t>
            </a:r>
            <a:r>
              <a:rPr lang="en-US" sz="2400" baseline="30000">
                <a:latin typeface="Chalkboard"/>
                <a:cs typeface="Chalkboard"/>
              </a:rPr>
              <a:t>2</a:t>
            </a:r>
            <a:r>
              <a:rPr lang="en-US" sz="2400">
                <a:latin typeface="Chalkboard"/>
                <a:cs typeface="Chalkboard"/>
              </a:rPr>
              <a:t>] ≥ 0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158" y="3792518"/>
            <a:ext cx="80318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Dual:</a:t>
            </a:r>
            <a:r>
              <a:rPr lang="en-US" sz="2400">
                <a:latin typeface="Chalkboard"/>
                <a:cs typeface="Chalkboard"/>
              </a:rPr>
              <a:t> min λ such that</a:t>
            </a:r>
          </a:p>
          <a:p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f(x) + p(x) (𝔼</a:t>
            </a:r>
            <a:r>
              <a:rPr lang="en-US" sz="2400" baseline="-25000">
                <a:solidFill>
                  <a:schemeClr val="accent4"/>
                </a:solidFill>
                <a:latin typeface="Chalkboard"/>
                <a:cs typeface="Chalkboard"/>
              </a:rPr>
              <a:t>i</a:t>
            </a: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 x</a:t>
            </a:r>
            <a:r>
              <a:rPr lang="en-US" sz="2400" baseline="-25000">
                <a:solidFill>
                  <a:schemeClr val="accent4"/>
                </a:solidFill>
                <a:latin typeface="Chalkboard"/>
                <a:cs typeface="Chalkboard"/>
              </a:rPr>
              <a:t>i</a:t>
            </a:r>
            <a:r>
              <a:rPr lang="en-US" sz="2400" baseline="30000">
                <a:solidFill>
                  <a:schemeClr val="accent4"/>
                </a:solidFill>
                <a:latin typeface="Chalkboard"/>
                <a:cs typeface="Chalkboard"/>
              </a:rPr>
              <a:t>2</a:t>
            </a: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 – 1) + ∑</a:t>
            </a:r>
            <a:r>
              <a:rPr lang="en-US" sz="2400" baseline="-25000">
                <a:solidFill>
                  <a:schemeClr val="accent4"/>
                </a:solidFill>
                <a:latin typeface="Chalkboard"/>
                <a:cs typeface="Chalkboard"/>
              </a:rPr>
              <a:t>i</a:t>
            </a: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 q</a:t>
            </a:r>
            <a:r>
              <a:rPr lang="en-US" sz="2400" baseline="-25000">
                <a:solidFill>
                  <a:schemeClr val="accent4"/>
                </a:solidFill>
                <a:latin typeface="Chalkboard"/>
                <a:cs typeface="Chalkboard"/>
              </a:rPr>
              <a:t>i</a:t>
            </a: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(x)</a:t>
            </a:r>
            <a:r>
              <a:rPr lang="en-US" sz="2400" baseline="30000">
                <a:solidFill>
                  <a:schemeClr val="accent4"/>
                </a:solidFill>
                <a:latin typeface="Chalkboard"/>
                <a:cs typeface="Chalkboard"/>
              </a:rPr>
              <a:t>2</a:t>
            </a: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 = λ</a:t>
            </a:r>
          </a:p>
          <a:p>
            <a:r>
              <a:rPr lang="en-US" sz="2400">
                <a:latin typeface="Chalkboard"/>
                <a:cs typeface="Chalkboard"/>
              </a:rPr>
              <a:t>for some polynomials p(x), {q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(x)} s.t. all degrees are ≤ k.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158" y="5201550"/>
            <a:ext cx="75969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Interpretation:</a:t>
            </a:r>
            <a:r>
              <a:rPr lang="en-US" sz="2400">
                <a:cs typeface="Chalkboard"/>
              </a:rPr>
              <a:t> “Prove that f(x) is ≤ λ using only the</a:t>
            </a:r>
            <a:br>
              <a:rPr lang="en-US" sz="2400">
                <a:cs typeface="Chalkboard"/>
              </a:rPr>
            </a:br>
            <a:r>
              <a:rPr lang="en-US" sz="2400">
                <a:cs typeface="Chalkboard"/>
              </a:rPr>
              <a:t>facts that 𝔼</a:t>
            </a:r>
            <a:r>
              <a:rPr lang="en-US" sz="2400" baseline="-25000">
                <a:cs typeface="Chalkboard"/>
              </a:rPr>
              <a:t>i</a:t>
            </a:r>
            <a:r>
              <a:rPr lang="en-US" sz="2400">
                <a:cs typeface="Chalkboard"/>
              </a:rPr>
              <a:t> x</a:t>
            </a:r>
            <a:r>
              <a:rPr lang="en-US" sz="2400" baseline="-25000">
                <a:cs typeface="Chalkboard"/>
              </a:rPr>
              <a:t>i</a:t>
            </a:r>
            <a:r>
              <a:rPr lang="en-US" sz="2400" baseline="30000">
                <a:cs typeface="Chalkboard"/>
              </a:rPr>
              <a:t>2</a:t>
            </a:r>
            <a:r>
              <a:rPr lang="en-US" sz="2400">
                <a:cs typeface="Chalkboard"/>
              </a:rPr>
              <a:t> – 1 = 0 and sum of square (SOS)</a:t>
            </a:r>
            <a:br>
              <a:rPr lang="en-US" sz="2400">
                <a:cs typeface="Chalkboard"/>
              </a:rPr>
            </a:br>
            <a:r>
              <a:rPr lang="en-US" sz="2400">
                <a:cs typeface="Chalkboard"/>
              </a:rPr>
              <a:t>polynomials are ≥0.  Use only terms of degree ≤k. 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8132" y="6435912"/>
            <a:ext cx="403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“Positivestellensatz” [Stengel </a:t>
            </a:r>
            <a:r>
              <a:rPr lang="fr-FR" sz="2000"/>
              <a:t>’</a:t>
            </a:r>
            <a:r>
              <a:rPr lang="en-US" sz="2000"/>
              <a:t>74]</a:t>
            </a:r>
          </a:p>
        </p:txBody>
      </p:sp>
    </p:spTree>
    <p:extLst>
      <p:ext uri="{BB962C8B-B14F-4D97-AF65-F5344CB8AC3E}">
        <p14:creationId xmlns:p14="http://schemas.microsoft.com/office/powerpoint/2010/main" val="228180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SoS proof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3532" y="1440897"/>
            <a:ext cx="44941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z</a:t>
            </a:r>
            <a:r>
              <a:rPr lang="en-US" sz="3200" baseline="30000"/>
              <a:t>2</a:t>
            </a:r>
            <a:r>
              <a:rPr lang="en-US" sz="3200"/>
              <a:t>≤z </a:t>
            </a:r>
            <a:r>
              <a:rPr lang="en-US" sz="3200">
                <a:latin typeface="cmsy10"/>
                <a:ea typeface="cmsy10"/>
                <a:cs typeface="cmsy10"/>
              </a:rPr>
              <a:t>$</a:t>
            </a:r>
            <a:r>
              <a:rPr lang="en-US" sz="3200"/>
              <a:t> 0≤z≤1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8228" y="2661997"/>
            <a:ext cx="5109797" cy="516377"/>
            <a:chOff x="818228" y="2661997"/>
            <a:chExt cx="5109797" cy="516377"/>
          </a:xfrm>
        </p:grpSpPr>
        <p:sp>
          <p:nvSpPr>
            <p:cNvPr id="5" name="TextBox 4"/>
            <p:cNvSpPr txBox="1"/>
            <p:nvPr/>
          </p:nvSpPr>
          <p:spPr>
            <a:xfrm>
              <a:off x="818228" y="2661997"/>
              <a:ext cx="2044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/>
                <a:t>Axiom:</a:t>
              </a:r>
              <a:r>
                <a:rPr lang="en-US" sz="2400"/>
                <a:t> z</a:t>
              </a:r>
              <a:r>
                <a:rPr lang="en-US" sz="2400" baseline="30000"/>
                <a:t>2</a:t>
              </a:r>
              <a:r>
                <a:rPr lang="en-US" sz="2400"/>
                <a:t> ≤ z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99292" y="2716709"/>
              <a:ext cx="1928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/>
                <a:t>Derive:</a:t>
              </a:r>
              <a:r>
                <a:rPr lang="en-US" sz="2400"/>
                <a:t> z ≤ 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8228" y="3626665"/>
            <a:ext cx="377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1 – z = z – z</a:t>
            </a:r>
            <a:r>
              <a:rPr lang="en-US" sz="2800" baseline="30000"/>
              <a:t>2</a:t>
            </a:r>
            <a:r>
              <a:rPr lang="en-US" sz="2800"/>
              <a:t> + (1-z)</a:t>
            </a:r>
            <a:r>
              <a:rPr lang="en-US" sz="2800" baseline="30000"/>
              <a:t>2</a:t>
            </a:r>
            <a:endParaRPr lang="en-US" sz="2800"/>
          </a:p>
        </p:txBody>
      </p:sp>
      <p:grpSp>
        <p:nvGrpSpPr>
          <p:cNvPr id="11" name="Group 10"/>
          <p:cNvGrpSpPr/>
          <p:nvPr/>
        </p:nvGrpSpPr>
        <p:grpSpPr>
          <a:xfrm>
            <a:off x="1787400" y="4304138"/>
            <a:ext cx="4920119" cy="523220"/>
            <a:chOff x="1787400" y="4304138"/>
            <a:chExt cx="4920119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1787400" y="4304138"/>
              <a:ext cx="1505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≥ z – z</a:t>
              </a:r>
              <a:r>
                <a:rPr lang="en-US" sz="2800" baseline="30000"/>
                <a:t>2</a:t>
              </a:r>
              <a:endParaRPr lang="en-US" sz="2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75920" y="4438459"/>
              <a:ext cx="3031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(non-negativity of squares)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11828" y="4925411"/>
            <a:ext cx="2804155" cy="523220"/>
            <a:chOff x="1787400" y="4304138"/>
            <a:chExt cx="2804155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1787400" y="4304138"/>
              <a:ext cx="6952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≥ 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75920" y="4438459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(axiom)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12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SoS proof of hypercontractivity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706" y="1599738"/>
            <a:ext cx="84788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Hypercontractive inequality:</a:t>
            </a:r>
          </a:p>
          <a:p>
            <a:r>
              <a:rPr lang="en-US" sz="2800"/>
              <a:t>Let f:{0,1}</a:t>
            </a:r>
            <a:r>
              <a:rPr lang="en-US" sz="2800" baseline="30000"/>
              <a:t>n</a:t>
            </a:r>
            <a:r>
              <a:rPr lang="en-US" sz="2800">
                <a:latin typeface="MT Extra"/>
                <a:sym typeface="MT Extra"/>
              </a:rPr>
              <a:t></a:t>
            </a:r>
            <a:r>
              <a:rPr lang="en-US" sz="2800">
                <a:latin typeface="msbm10"/>
                <a:ea typeface="msbm10"/>
                <a:cs typeface="msbm10"/>
              </a:rPr>
              <a:t>R</a:t>
            </a:r>
            <a:r>
              <a:rPr lang="en-US" sz="2800"/>
              <a:t> be a polynomial of degree ≤d.  Then</a:t>
            </a:r>
            <a:br>
              <a:rPr lang="en-US" sz="2800"/>
            </a:br>
            <a:r>
              <a:rPr lang="en-US" sz="2800"/>
              <a:t>||f||</a:t>
            </a:r>
            <a:r>
              <a:rPr lang="en-US" sz="2800" baseline="-25000"/>
              <a:t>4</a:t>
            </a:r>
            <a:r>
              <a:rPr lang="en-US" sz="2800"/>
              <a:t> ≤ 9</a:t>
            </a:r>
            <a:r>
              <a:rPr lang="en-US" sz="2800" baseline="30000"/>
              <a:t>d/4</a:t>
            </a:r>
            <a:r>
              <a:rPr lang="en-US" sz="2800"/>
              <a:t> ||f||</a:t>
            </a:r>
            <a:r>
              <a:rPr lang="en-US" sz="2800" baseline="-25000"/>
              <a:t>2</a:t>
            </a:r>
            <a:r>
              <a:rPr lang="en-US" sz="280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343" y="3278513"/>
            <a:ext cx="8439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equivalently:</a:t>
            </a:r>
          </a:p>
          <a:p>
            <a:r>
              <a:rPr lang="en-US" sz="2800"/>
              <a:t>||P</a:t>
            </a:r>
            <a:r>
              <a:rPr lang="en-US" sz="2800" baseline="-25000"/>
              <a:t>d</a:t>
            </a:r>
            <a:r>
              <a:rPr lang="en-US" sz="2800"/>
              <a:t>||</a:t>
            </a:r>
            <a:r>
              <a:rPr lang="en-US" sz="2800" baseline="-25000"/>
              <a:t>2-&gt;4</a:t>
            </a:r>
            <a:r>
              <a:rPr lang="en-US" sz="2800"/>
              <a:t> ≤ 9</a:t>
            </a:r>
            <a:r>
              <a:rPr lang="en-US" sz="2800" baseline="30000"/>
              <a:t>d/4</a:t>
            </a:r>
            <a:r>
              <a:rPr lang="en-US" sz="2800"/>
              <a:t> where P</a:t>
            </a:r>
            <a:r>
              <a:rPr lang="en-US" sz="2800" baseline="-25000"/>
              <a:t>d</a:t>
            </a:r>
            <a:r>
              <a:rPr lang="en-US" sz="2800"/>
              <a:t> projects onto deg ≤d polys.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743" y="4590957"/>
            <a:ext cx="5989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Proof:</a:t>
            </a:r>
          </a:p>
          <a:p>
            <a:r>
              <a:rPr lang="en-US" sz="2400"/>
              <a:t>uses induction on n and Cauchy-Schwarz.</a:t>
            </a:r>
            <a:br>
              <a:rPr lang="en-US" sz="2400"/>
            </a:br>
            <a:r>
              <a:rPr lang="en-US" sz="2400"/>
              <a:t>Only inequality is q(x)</a:t>
            </a:r>
            <a:r>
              <a:rPr lang="en-US" sz="2400" baseline="30000"/>
              <a:t>2</a:t>
            </a:r>
            <a:r>
              <a:rPr lang="en-US" sz="2400"/>
              <a:t> ≥ 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390" y="6019302"/>
            <a:ext cx="703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Implication</a:t>
            </a:r>
            <a:r>
              <a:rPr lang="en-US" sz="2400">
                <a:latin typeface="Chalkboard"/>
                <a:cs typeface="Chalkboard"/>
              </a:rPr>
              <a:t>: SDP returns answer ≤9</a:t>
            </a:r>
            <a:r>
              <a:rPr lang="en-US" sz="2400" baseline="30000">
                <a:latin typeface="Chalkboard"/>
                <a:cs typeface="Chalkboard"/>
              </a:rPr>
              <a:t>d/4</a:t>
            </a:r>
            <a:r>
              <a:rPr lang="en-US" sz="2400">
                <a:latin typeface="Chalkboard"/>
                <a:cs typeface="Chalkboard"/>
              </a:rPr>
              <a:t> on input P</a:t>
            </a:r>
            <a:r>
              <a:rPr lang="en-US" sz="2400" baseline="-25000">
                <a:latin typeface="Chalkboard"/>
                <a:cs typeface="Chalkboard"/>
              </a:rPr>
              <a:t>d.</a:t>
            </a:r>
            <a:endParaRPr lang="en-US" sz="240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45233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SoS proofs of UG soundness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97328"/>
            <a:ext cx="6405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Result:</a:t>
            </a:r>
            <a:r>
              <a:rPr lang="en-US" sz="2000" dirty="0"/>
              <a:t> Degree-8 </a:t>
            </a:r>
            <a:r>
              <a:rPr lang="en-US" sz="2000" dirty="0" err="1"/>
              <a:t>SoS</a:t>
            </a:r>
            <a:r>
              <a:rPr lang="en-US" sz="2000" dirty="0"/>
              <a:t> relaxation refutes UG instances</a:t>
            </a:r>
            <a:br>
              <a:rPr lang="en-US" sz="2000" dirty="0"/>
            </a:br>
            <a:r>
              <a:rPr lang="en-US" sz="2000" dirty="0"/>
              <a:t> based on long-code and short-code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704498"/>
            <a:ext cx="6654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Proof:</a:t>
            </a:r>
            <a:r>
              <a:rPr lang="en-US" sz="2000" dirty="0"/>
              <a:t> Rewrite previous soundness proofs as </a:t>
            </a:r>
            <a:r>
              <a:rPr lang="en-US" sz="2000" dirty="0" err="1"/>
              <a:t>SoS</a:t>
            </a:r>
            <a:r>
              <a:rPr lang="en-US" sz="2000" dirty="0"/>
              <a:t> proofs.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589558"/>
            <a:ext cx="36480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Ingredients: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1. Cauchy-Schwarz / </a:t>
            </a:r>
            <a:r>
              <a:rPr lang="en-US" sz="2000" dirty="0" err="1"/>
              <a:t>Hölder</a:t>
            </a:r>
            <a:endParaRPr lang="en-US" sz="2000" dirty="0"/>
          </a:p>
          <a:p>
            <a:r>
              <a:rPr lang="en-US" sz="2000" dirty="0"/>
              <a:t>2. </a:t>
            </a:r>
            <a:r>
              <a:rPr lang="en-US" sz="2000" dirty="0" err="1"/>
              <a:t>Hypercontractive</a:t>
            </a:r>
            <a:r>
              <a:rPr lang="en-US" sz="2000" dirty="0"/>
              <a:t> inequality</a:t>
            </a:r>
          </a:p>
          <a:p>
            <a:r>
              <a:rPr lang="en-US" sz="2000" dirty="0"/>
              <a:t>3. Influence decoding</a:t>
            </a:r>
            <a:br>
              <a:rPr lang="en-US" sz="2000" dirty="0"/>
            </a:br>
            <a:r>
              <a:rPr lang="en-US" sz="2000" dirty="0"/>
              <a:t>4. Independent rounding</a:t>
            </a:r>
            <a:br>
              <a:rPr lang="en-US" sz="2000" dirty="0"/>
            </a:br>
            <a:r>
              <a:rPr lang="en-US" sz="2000" dirty="0"/>
              <a:t>5. Invariance principle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85639" y="5528550"/>
            <a:ext cx="2765589" cy="400110"/>
            <a:chOff x="5085639" y="5528550"/>
            <a:chExt cx="2765589" cy="400110"/>
          </a:xfrm>
        </p:grpSpPr>
        <p:grpSp>
          <p:nvGrpSpPr>
            <p:cNvPr id="19" name="Group 18"/>
            <p:cNvGrpSpPr/>
            <p:nvPr/>
          </p:nvGrpSpPr>
          <p:grpSpPr>
            <a:xfrm>
              <a:off x="5085639" y="5528550"/>
              <a:ext cx="2765589" cy="400110"/>
              <a:chOff x="5085639" y="5528550"/>
              <a:chExt cx="2765589" cy="4001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085639" y="5528550"/>
                <a:ext cx="27655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/>
                  <a:t>SoS</a:t>
                </a:r>
                <a:r>
                  <a:rPr lang="en-US" sz="2000" dirty="0" smtClean="0"/>
                  <a:t> upper bound</a:t>
                </a:r>
                <a:endParaRPr lang="en-US" sz="2000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5085639" y="5528550"/>
                <a:ext cx="276558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>
              <a:off x="7340192" y="5528550"/>
              <a:ext cx="0" cy="210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85639" y="3927764"/>
            <a:ext cx="4058360" cy="2872310"/>
            <a:chOff x="5085639" y="3927764"/>
            <a:chExt cx="4058360" cy="2872310"/>
          </a:xfrm>
        </p:grpSpPr>
        <p:grpSp>
          <p:nvGrpSpPr>
            <p:cNvPr id="12" name="Group 11"/>
            <p:cNvGrpSpPr/>
            <p:nvPr/>
          </p:nvGrpSpPr>
          <p:grpSpPr>
            <a:xfrm>
              <a:off x="5085639" y="3927764"/>
              <a:ext cx="4058360" cy="2872310"/>
              <a:chOff x="5085639" y="3927764"/>
              <a:chExt cx="4058360" cy="287231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816804" y="3927764"/>
                <a:ext cx="2375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UG Integrality Gap:</a:t>
                </a:r>
                <a:endParaRPr lang="en-US" sz="2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085639" y="4327874"/>
                <a:ext cx="4010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Feasible SDP solution</a:t>
                </a:r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85639" y="5999854"/>
                <a:ext cx="4010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Upper bound to actual solutions</a:t>
                </a:r>
                <a:endParaRPr lang="en-US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38192" y="6399964"/>
                <a:ext cx="3105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actual solutions</a:t>
                </a:r>
                <a:endParaRPr lang="en-US" sz="20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5085639" y="5999854"/>
                <a:ext cx="276558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7697550" y="5996270"/>
              <a:ext cx="0" cy="210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362897" y="1150784"/>
            <a:ext cx="165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[BBHKSZ ‘12]</a:t>
            </a:r>
          </a:p>
        </p:txBody>
      </p:sp>
    </p:spTree>
    <p:extLst>
      <p:ext uri="{BB962C8B-B14F-4D97-AF65-F5344CB8AC3E}">
        <p14:creationId xmlns:p14="http://schemas.microsoft.com/office/powerpoint/2010/main" val="363252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theorem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5637" y="1430582"/>
            <a:ext cx="8312727" cy="4294552"/>
            <a:chOff x="415637" y="1550894"/>
            <a:chExt cx="8312727" cy="4294552"/>
          </a:xfrm>
        </p:grpSpPr>
        <p:sp>
          <p:nvSpPr>
            <p:cNvPr id="5" name="Rectangle 4"/>
            <p:cNvSpPr/>
            <p:nvPr/>
          </p:nvSpPr>
          <p:spPr>
            <a:xfrm>
              <a:off x="685799" y="1550894"/>
              <a:ext cx="7990305" cy="4154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Let M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sy10"/>
                  <a:ea typeface="cmsy10"/>
                  <a:cs typeface="cmsy10"/>
                </a:rPr>
                <a:t>2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msbm10"/>
                  <a:ea typeface="msbm10"/>
                  <a:cs typeface="msbm10"/>
                </a:rPr>
                <a:t>R</a:t>
              </a:r>
              <a:r>
                <a:rPr lang="en-US" sz="2400" baseline="-25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ea typeface="cmsy10"/>
                  <a:cs typeface="Chalkboard"/>
                </a:rPr>
                <a:t>+</a:t>
              </a:r>
              <a:r>
                <a:rPr lang="en-US" sz="2400" baseline="30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ea typeface="msbm10"/>
                  <a:cs typeface="msbm10"/>
                </a:rPr>
                <a:t>m</a:t>
              </a:r>
              <a:r>
                <a:rPr lang="en-US" sz="2400" baseline="30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sy10"/>
                  <a:ea typeface="cmsy10"/>
                  <a:cs typeface="cmsy10"/>
                </a:rPr>
                <a:t>£</a:t>
              </a:r>
              <a:r>
                <a:rPr lang="en-US" sz="2400" baseline="30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ea typeface="cmsy10"/>
                  <a:cs typeface="Chalkboard"/>
                </a:rPr>
                <a:t>n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.</a:t>
              </a:r>
              <a:b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Say that a set S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⊆[n]</a:t>
              </a:r>
              <a:r>
                <a:rPr lang="en-US" sz="2400" baseline="30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k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is δ-good if 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∃φ:[m]</a:t>
              </a:r>
              <a:r>
                <a:rPr lang="en-US" sz="2400" baseline="30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k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sym typeface="Wingdings"/>
                </a:rPr>
                <a:t> S</a:t>
              </a:r>
              <a:b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sym typeface="Wingdings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sym typeface="Wingdings"/>
                </a:rPr>
                <a:t>such that ∀(j</a:t>
              </a:r>
              <a:r>
                <a:rPr lang="en-US" sz="2400" baseline="-25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sym typeface="Wingdings"/>
                </a:rPr>
                <a:t>1,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sym typeface="Wingdings"/>
                </a:rPr>
                <a:t> …, j</a:t>
              </a:r>
              <a:r>
                <a:rPr lang="en-US" sz="2400" baseline="-25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sym typeface="Wingdings"/>
                </a:rPr>
                <a:t>k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  <a:sym typeface="Wingdings"/>
                </a:rPr>
                <a:t>)∈S, </a:t>
              </a:r>
            </a:p>
            <a:p>
              <a:endPara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endParaRPr>
            </a:p>
            <a:p>
              <a:endPara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endParaRPr>
            </a:p>
            <a:p>
              <a:endPara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endParaRPr>
            </a:p>
            <a:p>
              <a:endPara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endParaRPr>
            </a:p>
            <a:p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f(k,δ):= max{ |S| : ∃S⊆[n]</a:t>
              </a:r>
              <a:r>
                <a:rPr lang="en-US" sz="2400" baseline="30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k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, S is δ-good}</a:t>
              </a:r>
            </a:p>
            <a:p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Then</a:t>
              </a:r>
            </a:p>
            <a:p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/>
              </a:r>
              <a:b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endParaRPr lang="en-US" sz="2400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37" y="2905694"/>
              <a:ext cx="8312727" cy="953052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37" y="4956241"/>
              <a:ext cx="8312727" cy="889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128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positive results about hierarchies: 2. use q. info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016" y="1547225"/>
            <a:ext cx="81227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Idea: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Monogamy relations for entanglement imply performance</a:t>
            </a:r>
            <a:br>
              <a:rPr lang="en-US" sz="2400"/>
            </a:br>
            <a:r>
              <a:rPr lang="en-US" sz="2400"/>
              <a:t>bounds on the SoS relaxation.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14" y="2954419"/>
            <a:ext cx="8880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Proof sketch</a:t>
            </a:r>
            <a:r>
              <a:rPr lang="en-US" sz="2400">
                <a:latin typeface="Chalkboard"/>
                <a:cs typeface="Chalkboard"/>
              </a:rPr>
              <a:t>: 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ρis k-extendable, lives on AB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 … B</a:t>
            </a:r>
            <a:r>
              <a:rPr lang="en-US" sz="2400" baseline="-25000">
                <a:latin typeface="Chalkboard"/>
                <a:cs typeface="Chalkboard"/>
              </a:rPr>
              <a:t>k</a:t>
            </a:r>
            <a:r>
              <a:rPr lang="en-US" sz="2400">
                <a:latin typeface="Chalkboard"/>
                <a:cs typeface="Chalkboard"/>
              </a:rPr>
              <a:t>.</a:t>
            </a:r>
          </a:p>
          <a:p>
            <a:r>
              <a:rPr lang="en-US" sz="2400">
                <a:latin typeface="Chalkboard"/>
                <a:cs typeface="Chalkboard"/>
              </a:rPr>
              <a:t>M can be implemented by measuring Bob, then Alice. (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1-LOCC</a:t>
            </a:r>
            <a:r>
              <a:rPr lang="en-US" sz="2400">
                <a:latin typeface="Chalkboard"/>
                <a:cs typeface="Chalkboard"/>
              </a:rPr>
              <a:t>)</a:t>
            </a:r>
          </a:p>
          <a:p>
            <a:r>
              <a:rPr lang="en-US" sz="2400">
                <a:latin typeface="Chalkboard"/>
                <a:cs typeface="Chalkboard"/>
              </a:rPr>
              <a:t>Let measurement outcomes be X,Y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,…,Y</a:t>
            </a:r>
            <a:r>
              <a:rPr lang="en-US" sz="2400" baseline="-25000">
                <a:latin typeface="Chalkboard"/>
                <a:cs typeface="Chalkboard"/>
              </a:rPr>
              <a:t>k</a:t>
            </a:r>
            <a:r>
              <a:rPr lang="en-US" sz="2400">
                <a:latin typeface="Chalkboard"/>
                <a:cs typeface="Chalkboard"/>
              </a:rPr>
              <a:t>.</a:t>
            </a:r>
          </a:p>
          <a:p>
            <a:r>
              <a:rPr lang="en-US" sz="2400">
                <a:latin typeface="Chalkboard"/>
                <a:cs typeface="Chalkboard"/>
              </a:rPr>
              <a:t>Then</a:t>
            </a:r>
          </a:p>
          <a:p>
            <a:r>
              <a:rPr lang="en-US" sz="2400">
                <a:latin typeface="Chalkboard"/>
                <a:cs typeface="Chalkboard"/>
              </a:rPr>
              <a:t>log(n) ≥ I(X:Y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…Y</a:t>
            </a:r>
            <a:r>
              <a:rPr lang="en-US" sz="2400" baseline="-25000">
                <a:latin typeface="Chalkboard"/>
                <a:cs typeface="Chalkboard"/>
              </a:rPr>
              <a:t>k</a:t>
            </a:r>
            <a:r>
              <a:rPr lang="en-US" sz="2400">
                <a:latin typeface="Chalkboard"/>
                <a:cs typeface="Chalkboard"/>
              </a:rPr>
              <a:t>) = I(X:Y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) + I(X:Y</a:t>
            </a:r>
            <a:r>
              <a:rPr lang="en-US" sz="2400" baseline="-25000">
                <a:latin typeface="Chalkboard"/>
                <a:cs typeface="Chalkboard"/>
              </a:rPr>
              <a:t>2</a:t>
            </a:r>
            <a:r>
              <a:rPr lang="en-US" sz="2400">
                <a:latin typeface="Chalkboard"/>
                <a:cs typeface="Chalkboard"/>
              </a:rPr>
              <a:t>|Y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) + … + I(X:Y</a:t>
            </a:r>
            <a:r>
              <a:rPr lang="en-US" sz="2400" baseline="-25000">
                <a:latin typeface="Chalkboard"/>
                <a:cs typeface="Chalkboard"/>
              </a:rPr>
              <a:t>k</a:t>
            </a:r>
            <a:r>
              <a:rPr lang="en-US" sz="2400">
                <a:latin typeface="Chalkboard"/>
                <a:cs typeface="Chalkboard"/>
              </a:rPr>
              <a:t>|Y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…Y</a:t>
            </a:r>
            <a:r>
              <a:rPr lang="en-US" sz="2400" baseline="-25000">
                <a:latin typeface="Chalkboard"/>
                <a:cs typeface="Chalkboard"/>
              </a:rPr>
              <a:t>k-1</a:t>
            </a:r>
            <a:r>
              <a:rPr lang="en-US" sz="2400">
                <a:latin typeface="Chalkboard"/>
                <a:cs typeface="Chalkboard"/>
              </a:rPr>
              <a:t>)</a:t>
            </a:r>
          </a:p>
          <a:p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…algebra…</a:t>
            </a:r>
          </a:p>
          <a:p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h</a:t>
            </a:r>
            <a:r>
              <a:rPr lang="en-US" sz="2400" baseline="-25000">
                <a:solidFill>
                  <a:srgbClr val="E8950E"/>
                </a:solidFill>
                <a:latin typeface="Chalkboard"/>
                <a:cs typeface="Chalkboard"/>
              </a:rPr>
              <a:t>Sep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(M) ≤ h</a:t>
            </a:r>
            <a:r>
              <a:rPr lang="en-US" sz="2400" baseline="-25000">
                <a:solidFill>
                  <a:srgbClr val="E8950E"/>
                </a:solidFill>
                <a:latin typeface="Chalkboard"/>
                <a:cs typeface="Chalkboard"/>
              </a:rPr>
              <a:t>k-ext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(M) ≤ h</a:t>
            </a:r>
            <a:r>
              <a:rPr lang="en-US" sz="2400" baseline="-25000">
                <a:solidFill>
                  <a:srgbClr val="E8950E"/>
                </a:solidFill>
                <a:latin typeface="Chalkboard"/>
                <a:cs typeface="Chalkboard"/>
              </a:rPr>
              <a:t>Sep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(M) + c(log(n) / k)</a:t>
            </a:r>
            <a:r>
              <a:rPr lang="en-US" sz="2400" baseline="30000">
                <a:solidFill>
                  <a:srgbClr val="E8950E"/>
                </a:solidFill>
                <a:latin typeface="Chalkboard"/>
                <a:cs typeface="Chalkboard"/>
              </a:rPr>
              <a:t>1/2</a:t>
            </a:r>
            <a:endParaRPr lang="en-US" sz="2400">
              <a:solidFill>
                <a:srgbClr val="E8950E"/>
              </a:solidFill>
              <a:latin typeface="Chalkboard"/>
              <a:cs typeface="Chalkboar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1607" y="1550894"/>
            <a:ext cx="5996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cs typeface="Chalkboard"/>
              </a:rPr>
              <a:t>[Brandão-Christandl-Yard </a:t>
            </a:r>
            <a:r>
              <a:rPr lang="fr-FR">
                <a:cs typeface="Chalkboard"/>
              </a:rPr>
              <a:t>’</a:t>
            </a:r>
            <a:r>
              <a:rPr lang="en-US">
                <a:cs typeface="Chalkboard"/>
              </a:rPr>
              <a:t>10] [Brandão-H. ‘12]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78" y="2493983"/>
            <a:ext cx="4544711" cy="4198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14864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cs typeface="Chalkboard"/>
              </a:rPr>
              <a:t>For i=1,…,k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halkboard"/>
              </a:rPr>
              <a:t>Measure B</a:t>
            </a:r>
            <a:r>
              <a:rPr lang="en-US" sz="2400" baseline="-25000">
                <a:cs typeface="Chalkboard"/>
              </a:rPr>
              <a:t>i</a:t>
            </a:r>
            <a:r>
              <a:rPr lang="en-US" sz="2400">
                <a:cs typeface="Chalkboard"/>
              </a:rPr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halkboard"/>
              </a:rPr>
              <a:t>If entropy of A doesn’t change, then A:B</a:t>
            </a:r>
            <a:r>
              <a:rPr lang="en-US" sz="2400" baseline="-25000">
                <a:cs typeface="Chalkboard"/>
              </a:rPr>
              <a:t>i</a:t>
            </a:r>
            <a:r>
              <a:rPr lang="en-US" sz="2400">
                <a:cs typeface="Chalkboard"/>
              </a:rPr>
              <a:t> are ≈product.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halkboard"/>
              </a:rPr>
              <a:t>If entropy of A decreases, then condition on B</a:t>
            </a:r>
            <a:r>
              <a:rPr lang="en-US" sz="2400" baseline="-25000">
                <a:cs typeface="Chalkboard"/>
              </a:rPr>
              <a:t>i</a:t>
            </a:r>
            <a:r>
              <a:rPr lang="en-US" sz="2400">
                <a:cs typeface="Chalkboard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6053" y="21977"/>
            <a:ext cx="469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Chalkboard"/>
                <a:cs typeface="Chalkboard"/>
              </a:rPr>
              <a:t>Alternate perspective</a:t>
            </a:r>
          </a:p>
        </p:txBody>
      </p:sp>
    </p:spTree>
    <p:extLst>
      <p:ext uri="{BB962C8B-B14F-4D97-AF65-F5344CB8AC3E}">
        <p14:creationId xmlns:p14="http://schemas.microsoft.com/office/powerpoint/2010/main" val="163712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dream: quantum proofs for classical algorithms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004" y="1529087"/>
            <a:ext cx="83229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/>
              <a:t>Information-theory proofs of de Finetti/monogamy,</a:t>
            </a:r>
            <a:br>
              <a:rPr lang="en-US" sz="2400"/>
            </a:br>
            <a:r>
              <a:rPr lang="en-US" sz="2000"/>
              <a:t>e.g. [Brandão-Christandl-Yard, 1010.1750] [Brandão-H., 1210.6367]</a:t>
            </a:r>
            <a:br>
              <a:rPr lang="en-US" sz="2000"/>
            </a:br>
            <a:r>
              <a:rPr lang="en-US" sz="2000"/>
              <a:t> </a:t>
            </a:r>
            <a:r>
              <a:rPr lang="en-US" sz="2400"/>
              <a:t>h</a:t>
            </a:r>
            <a:r>
              <a:rPr lang="en-US" sz="2400" baseline="-25000"/>
              <a:t>Sep</a:t>
            </a:r>
            <a:r>
              <a:rPr lang="en-US" sz="2400"/>
              <a:t>(M) ≤ h</a:t>
            </a:r>
            <a:r>
              <a:rPr lang="en-US" sz="2400" baseline="-25000"/>
              <a:t>k-Ext</a:t>
            </a:r>
            <a:r>
              <a:rPr lang="en-US" sz="2400"/>
              <a:t>(M) ≤ h</a:t>
            </a:r>
            <a:r>
              <a:rPr lang="en-US" sz="2400" baseline="-25000"/>
              <a:t>Sep</a:t>
            </a:r>
            <a:r>
              <a:rPr lang="en-US" sz="2400"/>
              <a:t>(M) + </a:t>
            </a:r>
            <a:r>
              <a:rPr lang="en-US" sz="2400">
                <a:solidFill>
                  <a:srgbClr val="FFFF00"/>
                </a:solidFill>
              </a:rPr>
              <a:t>(log(n) / k)</a:t>
            </a:r>
            <a:r>
              <a:rPr lang="en-US" sz="2400" baseline="30000">
                <a:solidFill>
                  <a:srgbClr val="FFFF00"/>
                </a:solidFill>
              </a:rPr>
              <a:t>1/2</a:t>
            </a:r>
            <a:r>
              <a:rPr lang="en-US" sz="2400">
                <a:solidFill>
                  <a:srgbClr val="FFFF00"/>
                </a:solidFill>
              </a:rPr>
              <a:t> ||M||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if M∈1-LOCC 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M = ∑</a:t>
            </a:r>
            <a:r>
              <a:rPr lang="en-US" sz="2400" baseline="-25000"/>
              <a:t>i</a:t>
            </a:r>
            <a:r>
              <a:rPr lang="en-US" sz="2400"/>
              <a:t> a</a:t>
            </a:r>
            <a:r>
              <a:rPr lang="en-US" sz="2400" baseline="-25000"/>
              <a:t>i</a:t>
            </a:r>
            <a:r>
              <a:rPr lang="en-US" sz="2400"/>
              <a:t>a</a:t>
            </a:r>
            <a:r>
              <a:rPr lang="en-US" sz="2400" baseline="-25000"/>
              <a:t>i</a:t>
            </a:r>
            <a:r>
              <a:rPr lang="en-US" sz="2400"/>
              <a:t>* </a:t>
            </a:r>
            <a:r>
              <a:rPr lang="en-US" sz="2400">
                <a:latin typeface="cmsy10"/>
                <a:ea typeface="cmsy10"/>
                <a:cs typeface="cmsy10"/>
              </a:rPr>
              <a:t>­</a:t>
            </a:r>
            <a:r>
              <a:rPr lang="en-US" sz="2400"/>
              <a:t> a</a:t>
            </a:r>
            <a:r>
              <a:rPr lang="en-US" sz="2400" baseline="-25000"/>
              <a:t>i</a:t>
            </a:r>
            <a:r>
              <a:rPr lang="en-US" sz="2400"/>
              <a:t>a</a:t>
            </a:r>
            <a:r>
              <a:rPr lang="en-US" sz="2400" baseline="-25000"/>
              <a:t>i</a:t>
            </a:r>
            <a:r>
              <a:rPr lang="en-US" sz="2400"/>
              <a:t>* is ∝ 1-LOCC.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Constant-factor approximation in time n</a:t>
            </a:r>
            <a:r>
              <a:rPr lang="en-US" sz="2400" baseline="30000"/>
              <a:t>O(log(n))</a:t>
            </a:r>
            <a:r>
              <a:rPr lang="en-US" sz="2400"/>
              <a:t>?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Problem: ||M|| can be ≫ h</a:t>
            </a:r>
            <a:r>
              <a:rPr lang="en-US" sz="2400" baseline="-25000"/>
              <a:t>Sep</a:t>
            </a:r>
            <a:r>
              <a:rPr lang="en-US" sz="2400"/>
              <a:t>(M).  Need </a:t>
            </a:r>
            <a:r>
              <a:rPr lang="en-US" sz="2400">
                <a:solidFill>
                  <a:srgbClr val="FFFF00"/>
                </a:solidFill>
              </a:rPr>
              <a:t>multiplicative</a:t>
            </a:r>
            <a:r>
              <a:rPr lang="en-US" sz="2400"/>
              <a:t> approximaton or we lose dim factors.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Still yields subexponential-time algorithm.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54" y="5501484"/>
            <a:ext cx="1780510" cy="133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5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532"/>
            <a:ext cx="7770813" cy="1074284"/>
          </a:xfrm>
        </p:spPr>
        <p:txBody>
          <a:bodyPr>
            <a:normAutofit fontScale="90000"/>
          </a:bodyPr>
          <a:lstStyle/>
          <a:p>
            <a:r>
              <a:rPr lang="en-US"/>
              <a:t>SDPs in quantum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29" y="1532432"/>
            <a:ext cx="908538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Goal</a:t>
            </a:r>
            <a:r>
              <a:rPr lang="en-US" sz="2400">
                <a:latin typeface="Chalkboard"/>
                <a:cs typeface="Chalkboard"/>
              </a:rPr>
              <a:t>: approximate Sep</a:t>
            </a:r>
            <a:r>
              <a:rPr lang="en-US" sz="2400">
                <a:latin typeface="Chalkboard"/>
                <a:cs typeface="Chalkboard"/>
              </a:rPr>
              <a:t/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Relaxation</a:t>
            </a:r>
            <a:r>
              <a:rPr lang="en-US" sz="2400">
                <a:latin typeface="Chalkboard"/>
                <a:cs typeface="Chalkboard"/>
              </a:rPr>
              <a:t>: k-extendable + PPT</a:t>
            </a:r>
          </a:p>
          <a:p>
            <a:pPr marL="457200" indent="-457200">
              <a:buAutoNum type="arabicPeriod"/>
            </a:pPr>
            <a:endParaRPr lang="en-US" sz="240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Goal</a:t>
            </a:r>
            <a:r>
              <a:rPr lang="en-US" sz="2400">
                <a:latin typeface="Chalkboard"/>
                <a:cs typeface="Chalkboard"/>
              </a:rPr>
              <a:t>: λ</a:t>
            </a:r>
            <a:r>
              <a:rPr lang="en-US" sz="2400" baseline="-25000">
                <a:latin typeface="Chalkboard"/>
                <a:cs typeface="Chalkboard"/>
              </a:rPr>
              <a:t>min</a:t>
            </a:r>
            <a:r>
              <a:rPr lang="en-US" sz="2400">
                <a:latin typeface="Chalkboard"/>
                <a:cs typeface="Chalkboard"/>
              </a:rPr>
              <a:t> for Hamiltonian on n qudits</a:t>
            </a:r>
            <a:r>
              <a:rPr lang="en-US" sz="2400">
                <a:latin typeface="Chalkboard"/>
                <a:cs typeface="Chalkboard"/>
              </a:rPr>
              <a:t/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Relaxation</a:t>
            </a:r>
            <a:r>
              <a:rPr lang="en-US" sz="2400">
                <a:latin typeface="Chalkboard"/>
                <a:cs typeface="Chalkboard"/>
              </a:rPr>
              <a:t>: L : k-local observables </a:t>
            </a:r>
            <a:r>
              <a:rPr lang="en-US" sz="2400">
                <a:latin typeface="Chalkboard"/>
                <a:cs typeface="Chalkboard"/>
                <a:sym typeface="Wingdings"/>
              </a:rPr>
              <a:t> </a:t>
            </a:r>
            <a:r>
              <a:rPr lang="en-US" sz="2400">
                <a:latin typeface="msbm10"/>
                <a:ea typeface="msbm10"/>
                <a:cs typeface="msbm10"/>
                <a:sym typeface="Wingdings"/>
              </a:rPr>
              <a:t>R</a:t>
            </a:r>
            <a:r>
              <a:rPr lang="en-US" sz="2400">
                <a:latin typeface="Chalkboard"/>
                <a:cs typeface="Chalkboard"/>
                <a:sym typeface="Wingdings"/>
              </a:rPr>
              <a:t> </a:t>
            </a:r>
            <a:br>
              <a:rPr lang="en-US" sz="2400">
                <a:latin typeface="Chalkboard"/>
                <a:cs typeface="Chalkboard"/>
                <a:sym typeface="Wingdings"/>
              </a:rPr>
            </a:br>
            <a:r>
              <a:rPr lang="en-US" sz="2400">
                <a:latin typeface="Chalkboard"/>
                <a:cs typeface="Chalkboard"/>
                <a:sym typeface="Wingdings"/>
              </a:rPr>
              <a:t>such that L[X†X] ≥ 0 for all k/2-local X. </a:t>
            </a:r>
          </a:p>
          <a:p>
            <a:pPr marL="457200" indent="-457200">
              <a:buAutoNum type="arabicPeriod"/>
            </a:pPr>
            <a:endParaRPr lang="en-US" sz="2400">
              <a:latin typeface="Chalkboard"/>
              <a:cs typeface="Chalkboard"/>
              <a:sym typeface="Wingdings"/>
            </a:endParaRPr>
          </a:p>
          <a:p>
            <a:pPr marL="457200" indent="-457200">
              <a:buAutoNum type="arabicPeriod"/>
            </a:pP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  <a:sym typeface="Wingdings"/>
              </a:rPr>
              <a:t>Goal</a:t>
            </a:r>
            <a:r>
              <a:rPr lang="en-US" sz="2400">
                <a:latin typeface="Chalkboard"/>
                <a:cs typeface="Chalkboard"/>
                <a:sym typeface="Wingdings"/>
              </a:rPr>
              <a:t>: entangled value of multiplayer games</a:t>
            </a:r>
            <a:br>
              <a:rPr lang="en-US" sz="2400">
                <a:latin typeface="Chalkboard"/>
                <a:cs typeface="Chalkboard"/>
                <a:sym typeface="Wingdings"/>
              </a:rPr>
            </a:b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  <a:sym typeface="Wingdings"/>
              </a:rPr>
              <a:t>Relaxation</a:t>
            </a:r>
            <a:r>
              <a:rPr lang="en-US" sz="2400">
                <a:latin typeface="Chalkboard"/>
                <a:cs typeface="Chalkboard"/>
                <a:sym typeface="Wingdings"/>
              </a:rPr>
              <a:t>: L : products of ≤k operators  </a:t>
            </a:r>
            <a:r>
              <a:rPr lang="en-US" sz="2400">
                <a:latin typeface="msbm10"/>
                <a:ea typeface="msbm10"/>
                <a:cs typeface="msbm10"/>
                <a:sym typeface="Wingdings"/>
              </a:rPr>
              <a:t>R</a:t>
            </a:r>
            <a:r>
              <a:rPr lang="en-US" sz="2400">
                <a:latin typeface="Chalkboard"/>
                <a:cs typeface="Chalkboard"/>
                <a:sym typeface="Wingdings"/>
              </a:rPr>
              <a:t/>
            </a:r>
            <a:br>
              <a:rPr lang="en-US" sz="2400">
                <a:latin typeface="Chalkboard"/>
                <a:cs typeface="Chalkboard"/>
                <a:sym typeface="Wingdings"/>
              </a:rPr>
            </a:br>
            <a:r>
              <a:rPr lang="en-US" sz="2400">
                <a:latin typeface="Chalkboard"/>
                <a:cs typeface="Chalkboard"/>
                <a:sym typeface="Wingdings"/>
              </a:rPr>
              <a:t>such that L[p†p] ≥ 0 ∀noncommutative poly p of degree ≤ k,</a:t>
            </a:r>
            <a:br>
              <a:rPr lang="en-US" sz="2400">
                <a:latin typeface="Chalkboard"/>
                <a:cs typeface="Chalkboard"/>
                <a:sym typeface="Wingdings"/>
              </a:rPr>
            </a:br>
            <a:r>
              <a:rPr lang="en-US" sz="2400">
                <a:latin typeface="Chalkboard"/>
                <a:cs typeface="Chalkboard"/>
                <a:sym typeface="Wingdings"/>
              </a:rPr>
              <a:t> and operators on different parties commute.</a:t>
            </a:r>
            <a:br>
              <a:rPr lang="en-US" sz="2400">
                <a:latin typeface="Chalkboard"/>
                <a:cs typeface="Chalkboard"/>
                <a:sym typeface="Wingdings"/>
              </a:rPr>
            </a:br>
            <a:r>
              <a:rPr lang="en-US" sz="2400">
                <a:latin typeface="Chalkboard"/>
                <a:cs typeface="Chalkboard"/>
                <a:sym typeface="Wingdings"/>
              </a:rPr>
              <a:t/>
            </a:r>
            <a:br>
              <a:rPr lang="en-US" sz="2400">
                <a:latin typeface="Chalkboard"/>
                <a:cs typeface="Chalkboard"/>
                <a:sym typeface="Wingdings"/>
              </a:rPr>
            </a:br>
            <a:r>
              <a:rPr lang="en-US" sz="2400">
                <a:latin typeface="Chalkboard"/>
                <a:cs typeface="Chalkboard"/>
                <a:sym typeface="Wingdings"/>
              </a:rPr>
              <a:t>Non-commutative positivstellensatz </a:t>
            </a:r>
            <a:r>
              <a:rPr lang="en-US" sz="2000">
                <a:latin typeface="Chalkboard"/>
                <a:cs typeface="Chalkboard"/>
                <a:sym typeface="Wingdings"/>
              </a:rPr>
              <a:t>[Helton-McCullough ‘04]</a:t>
            </a:r>
            <a:endParaRPr lang="en-US" sz="2400">
              <a:latin typeface="Chalkboard"/>
              <a:cs typeface="Chalkboard"/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511" y="600549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Chalkboard"/>
              <a:cs typeface="Chalkboard"/>
            </a:endParaRPr>
          </a:p>
        </p:txBody>
      </p:sp>
      <p:pic>
        <p:nvPicPr>
          <p:cNvPr id="7" name="Picture 6" descr="Coffee Mug - Far Side First Pants Then Your Sho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13" y="1319670"/>
            <a:ext cx="2854494" cy="2606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4292" y="6374388"/>
            <a:ext cx="612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relation between these?  tools to analyze?</a:t>
            </a:r>
          </a:p>
        </p:txBody>
      </p:sp>
    </p:spTree>
    <p:extLst>
      <p:ext uri="{BB962C8B-B14F-4D97-AF65-F5344CB8AC3E}">
        <p14:creationId xmlns:p14="http://schemas.microsoft.com/office/powerpoint/2010/main" val="48895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6973" y="1748626"/>
            <a:ext cx="7959640" cy="162017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>
                <a:solidFill>
                  <a:prstClr val="white"/>
                </a:solidFill>
                <a:cs typeface="Chalkboard"/>
              </a:rPr>
              <a:t>We are developing some vocabulary for understanding</a:t>
            </a:r>
            <a:br>
              <a:rPr lang="en-US" sz="2400">
                <a:solidFill>
                  <a:prstClr val="white"/>
                </a:solidFill>
                <a:cs typeface="Chalkboard"/>
              </a:rPr>
            </a:br>
            <a:r>
              <a:rPr lang="en-US" sz="2400">
                <a:solidFill>
                  <a:prstClr val="white"/>
                </a:solidFill>
                <a:cs typeface="Chalkboard"/>
              </a:rPr>
              <a:t>these hierarchies (SoS proofs, quantum entropy, etc.).</a:t>
            </a:r>
            <a:br>
              <a:rPr lang="en-US" sz="2400">
                <a:solidFill>
                  <a:prstClr val="white"/>
                </a:solidFill>
                <a:cs typeface="Chalkboard"/>
              </a:rPr>
            </a:br>
            <a:r>
              <a:rPr lang="en-US" sz="2400">
                <a:solidFill>
                  <a:prstClr val="white"/>
                </a:solidFill>
                <a:cs typeface="Chalkboard"/>
              </a:rPr>
              <a:t>Are these the right terms?  </a:t>
            </a:r>
            <a:br>
              <a:rPr lang="en-US" sz="2400">
                <a:solidFill>
                  <a:prstClr val="white"/>
                </a:solidFill>
                <a:cs typeface="Chalkboard"/>
              </a:rPr>
            </a:br>
            <a:r>
              <a:rPr lang="en-US" sz="2400">
                <a:solidFill>
                  <a:prstClr val="white"/>
                </a:solidFill>
                <a:cs typeface="Chalkboard"/>
              </a:rPr>
              <a:t>Are they on the way to the right terms?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9182" y="3680192"/>
            <a:ext cx="6578215" cy="91454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cs typeface="Chalkboard"/>
              </a:rPr>
              <a:t>Unique games, small-set expansion, etc:</a:t>
            </a:r>
            <a:br>
              <a:rPr lang="en-US" sz="2400">
                <a:cs typeface="Chalkboard"/>
              </a:rPr>
            </a:br>
            <a:r>
              <a:rPr lang="en-US" sz="2400">
                <a:cs typeface="Chalkboard"/>
              </a:rPr>
              <a:t>quasipolynomial hardness and/or algorithms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2117" y="5034483"/>
            <a:ext cx="6975775" cy="91454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cs typeface="Chalkboard"/>
              </a:rPr>
              <a:t>Relation of different SDPs for quantum states.</a:t>
            </a:r>
            <a:br>
              <a:rPr lang="en-US" sz="2400">
                <a:cs typeface="Chalkboard"/>
              </a:rPr>
            </a:br>
            <a:r>
              <a:rPr lang="en-US" sz="2400">
                <a:cs typeface="Chalkboard"/>
              </a:rPr>
              <a:t>More tools to analyze #2 and #3.</a:t>
            </a:r>
          </a:p>
        </p:txBody>
      </p:sp>
    </p:spTree>
    <p:extLst>
      <p:ext uri="{BB962C8B-B14F-4D97-AF65-F5344CB8AC3E}">
        <p14:creationId xmlns:p14="http://schemas.microsoft.com/office/powerpoint/2010/main" val="259946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side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14" y="-56834"/>
            <a:ext cx="5797138" cy="69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4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this an SDP?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843"/>
            <a:ext cx="9144000" cy="23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theorem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0107" y="2593487"/>
            <a:ext cx="6951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The capacity of a noisy channel equals the maximum over input distributions of the mutual information between input and output.</a:t>
            </a:r>
          </a:p>
          <a:p>
            <a:pPr algn="r"/>
            <a:r>
              <a:rPr lang="en-US" sz="2400">
                <a:latin typeface="Chalkboard"/>
                <a:cs typeface="Chalkboard"/>
              </a:rPr>
              <a:t>[Shannon </a:t>
            </a:r>
            <a:r>
              <a:rPr lang="fr-FR" sz="2400">
                <a:latin typeface="Chalkboard"/>
                <a:cs typeface="Chalkboard"/>
              </a:rPr>
              <a:t>’49]</a:t>
            </a:r>
            <a:endParaRPr lang="en-US" sz="2400">
              <a:latin typeface="Chalkboard"/>
              <a:cs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38287" y="2718996"/>
            <a:ext cx="6648500" cy="1027271"/>
            <a:chOff x="1338287" y="2718996"/>
            <a:chExt cx="6648500" cy="1027271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1965158" y="2718996"/>
              <a:ext cx="1243263" cy="31043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50246" y="2733983"/>
              <a:ext cx="2002287" cy="28221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22576" y="3093066"/>
              <a:ext cx="1820261" cy="256561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52705" y="3066565"/>
              <a:ext cx="934082" cy="31043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38287" y="3435828"/>
              <a:ext cx="1654783" cy="31043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52922" y="3476573"/>
              <a:ext cx="849165" cy="256561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41968" y="3448961"/>
              <a:ext cx="637990" cy="256561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40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2-&gt;4 norm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841326" y="1438681"/>
            <a:ext cx="484115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0"/>
              </a:spcBef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Define ||x||</a:t>
            </a:r>
            <a:r>
              <a:rPr lang="en-US" sz="2400" baseline="-25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:= (𝔼</a:t>
            </a:r>
            <a:r>
              <a:rPr lang="en-US" sz="2400" baseline="-25000" dirty="0" err="1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msbm10"/>
                <a:cs typeface="msbm10"/>
              </a:rPr>
              <a:t>i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|</a:t>
            </a:r>
            <a:r>
              <a:rPr lang="en-US" sz="2400" dirty="0" err="1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x</a:t>
            </a:r>
            <a:r>
              <a:rPr lang="en-US" sz="2400" baseline="-25000" dirty="0" err="1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i</a:t>
            </a:r>
            <a:r>
              <a:rPr lang="en-US" sz="2400" dirty="0" err="1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</a:t>
            </a:r>
            <a:r>
              <a:rPr lang="en-US" sz="2400" baseline="30000" dirty="0" err="1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p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)</a:t>
            </a:r>
            <a:r>
              <a:rPr lang="en-US" sz="2400" baseline="30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1/p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/>
            </a:r>
            <a:b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Let A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msbm10"/>
                <a:ea typeface="msbm10"/>
                <a:cs typeface="msbm10"/>
              </a:rPr>
              <a:t>R</a:t>
            </a:r>
            <a:r>
              <a:rPr lang="en-US" sz="2400" baseline="30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msbm10"/>
                <a:cs typeface="msbm10"/>
              </a:rPr>
              <a:t>m</a:t>
            </a:r>
            <a:r>
              <a:rPr lang="en-US" sz="2400" baseline="30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msy10"/>
                <a:ea typeface="cmsy10"/>
                <a:cs typeface="cmsy10"/>
              </a:rPr>
              <a:t>£</a:t>
            </a:r>
            <a:r>
              <a:rPr lang="en-US" sz="2400" baseline="300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cmsy10"/>
                <a:cs typeface="Chalkboard"/>
              </a:rPr>
              <a:t>n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.</a:t>
            </a:r>
            <a:b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</a:b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||A||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msy10"/>
                <a:ea typeface="cmsy10"/>
                <a:cs typeface="cmsy10"/>
              </a:rPr>
              <a:t>!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cmsy10"/>
                <a:cs typeface="Chalkboard"/>
              </a:rPr>
              <a:t>4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:=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max {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||Ax||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4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: ||x||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2</a:t>
            </a:r>
            <a:r>
              <a:rPr lang="en-US" sz="2400" dirty="0">
                <a:solidFill>
                  <a:srgbClr val="FFFF00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rPr>
              <a:t> = 1}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3854" y="2853702"/>
            <a:ext cx="457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How hard is it to estimate this?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9685" y="6279571"/>
            <a:ext cx="6992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optimization problem over a degree-4 polynomial</a:t>
            </a:r>
            <a:endParaRPr lang="en-US" sz="2400">
              <a:latin typeface="Chalkboard"/>
              <a:cs typeface="Chalkboard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66" y="5518692"/>
            <a:ext cx="4715649" cy="64662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" y="3363396"/>
            <a:ext cx="4229100" cy="1181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14" y="4624135"/>
            <a:ext cx="68199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3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SDP relaxation for 2-&gt;4 norm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895" y="2981158"/>
            <a:ext cx="70196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L is a linear map from deg ≤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k</a:t>
            </a:r>
            <a:r>
              <a:rPr lang="en-US" sz="2400">
                <a:latin typeface="Chalkboard"/>
                <a:cs typeface="Chalkboard"/>
              </a:rPr>
              <a:t> polys to </a:t>
            </a:r>
            <a:r>
              <a:rPr lang="en-US" sz="2400" dirty="0">
                <a:solidFill>
                  <a:prstClr val="whit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msbm10"/>
                <a:ea typeface="msbm10"/>
                <a:cs typeface="msbm10"/>
              </a:rPr>
              <a:t>R</a:t>
            </a:r>
            <a:endParaRPr lang="en-US" sz="2400">
              <a:latin typeface="Chalkboard"/>
              <a:cs typeface="Chalkboard"/>
            </a:endParaRPr>
          </a:p>
          <a:p>
            <a:r>
              <a:rPr lang="en-US" sz="2400">
                <a:latin typeface="Chalkboard"/>
                <a:cs typeface="Chalkboard"/>
              </a:rPr>
              <a:t>L[1] = 1</a:t>
            </a:r>
          </a:p>
          <a:p>
            <a:r>
              <a:rPr lang="en-US" sz="2400">
                <a:latin typeface="Chalkboard"/>
                <a:cs typeface="Chalkboard"/>
              </a:rPr>
              <a:t>L[p(x) (𝔼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>
                <a:latin typeface="Chalkboard"/>
                <a:cs typeface="Chalkboard"/>
              </a:rPr>
              <a:t> x</a:t>
            </a:r>
            <a:r>
              <a:rPr lang="en-US" sz="2400" baseline="-25000">
                <a:latin typeface="Chalkboard"/>
                <a:cs typeface="Chalkboard"/>
              </a:rPr>
              <a:t>i</a:t>
            </a:r>
            <a:r>
              <a:rPr lang="en-US" sz="2400" baseline="30000">
                <a:latin typeface="Chalkboard"/>
                <a:cs typeface="Chalkboard"/>
              </a:rPr>
              <a:t>2</a:t>
            </a:r>
            <a:r>
              <a:rPr lang="en-US" sz="2400">
                <a:latin typeface="Chalkboard"/>
                <a:cs typeface="Chalkboard"/>
              </a:rPr>
              <a:t> – 1)</a:t>
            </a:r>
            <a:r>
              <a:rPr lang="en-US" sz="2400">
                <a:latin typeface="Chalkboard"/>
                <a:cs typeface="Chalkboard"/>
              </a:rPr>
              <a:t>] = 0    if p(x) has degree ≤ k-2</a:t>
            </a:r>
          </a:p>
          <a:p>
            <a:r>
              <a:rPr lang="en-US" sz="2400">
                <a:latin typeface="Chalkboard"/>
                <a:cs typeface="Chalkboard"/>
              </a:rPr>
              <a:t>L[p(x)</a:t>
            </a:r>
            <a:r>
              <a:rPr lang="en-US" sz="2400" baseline="30000">
                <a:latin typeface="Chalkboard"/>
                <a:cs typeface="Chalkboard"/>
              </a:rPr>
              <a:t>2</a:t>
            </a:r>
            <a:r>
              <a:rPr lang="en-US" sz="2400">
                <a:latin typeface="Chalkboard"/>
                <a:cs typeface="Chalkboard"/>
              </a:rPr>
              <a:t>] ≥ 0                if p(x) has degree ≤ k/2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7" y="4839368"/>
            <a:ext cx="870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Converges to correct answer as k</a:t>
            </a:r>
            <a:r>
              <a:rPr lang="en-US" sz="2400">
                <a:latin typeface="Chalkboard"/>
                <a:cs typeface="Chalkboard"/>
                <a:sym typeface="Wingdings"/>
              </a:rPr>
              <a:t>∞.  </a:t>
            </a:r>
            <a:r>
              <a:rPr lang="en-US" sz="2000">
                <a:latin typeface="Chalkboard"/>
                <a:cs typeface="Chalkboard"/>
                <a:sym typeface="Wingdings"/>
              </a:rPr>
              <a:t>[Parrilo </a:t>
            </a:r>
            <a:r>
              <a:rPr lang="fr-FR" sz="2000">
                <a:latin typeface="Chalkboard"/>
                <a:cs typeface="Chalkboard"/>
                <a:sym typeface="Wingdings"/>
              </a:rPr>
              <a:t>’</a:t>
            </a:r>
            <a:r>
              <a:rPr lang="en-US" sz="2000">
                <a:latin typeface="Chalkboard"/>
                <a:cs typeface="Chalkboard"/>
                <a:sym typeface="Wingdings"/>
              </a:rPr>
              <a:t>00, Lasserre ‘01]</a:t>
            </a:r>
            <a:endParaRPr lang="en-US" sz="2000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105" y="2994526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897" y="5467689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Runs in time n</a:t>
            </a:r>
            <a:r>
              <a:rPr lang="en-US" sz="2400" baseline="30000">
                <a:latin typeface="Chalkboard"/>
                <a:cs typeface="Chalkboard"/>
              </a:rPr>
              <a:t>O(k)</a:t>
            </a:r>
            <a:endParaRPr lang="en-US" sz="2400">
              <a:latin typeface="Chalkboard"/>
              <a:cs typeface="Chalkboard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63792"/>
            <a:ext cx="8312727" cy="8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4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this an SDP?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55588" y="3997102"/>
            <a:ext cx="5816833" cy="1908851"/>
            <a:chOff x="855588" y="3997102"/>
            <a:chExt cx="5816833" cy="1908851"/>
          </a:xfrm>
        </p:grpSpPr>
        <p:sp>
          <p:nvSpPr>
            <p:cNvPr id="5" name="TextBox 4"/>
            <p:cNvSpPr txBox="1"/>
            <p:nvPr/>
          </p:nvSpPr>
          <p:spPr>
            <a:xfrm>
              <a:off x="855588" y="3997102"/>
              <a:ext cx="4338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L[p(x)</a:t>
              </a:r>
              <a:r>
                <a:rPr lang="en-US" sz="2400" baseline="30000">
                  <a:latin typeface="Chalkboard"/>
                  <a:cs typeface="Chalkboard"/>
                </a:rPr>
                <a:t>2</a:t>
              </a:r>
              <a:r>
                <a:rPr lang="en-US" sz="2400">
                  <a:latin typeface="Chalkboard"/>
                  <a:cs typeface="Chalkboard"/>
                </a:rPr>
                <a:t>] = ∑</a:t>
              </a:r>
              <a:r>
                <a:rPr lang="en-US" sz="2400" baseline="-25000">
                  <a:latin typeface="Chalkboard"/>
                  <a:cs typeface="Chalkboard"/>
                </a:rPr>
                <a:t>α,β</a:t>
              </a:r>
              <a:r>
                <a:rPr lang="en-US" sz="2400">
                  <a:latin typeface="Chalkboard"/>
                  <a:cs typeface="Chalkboard"/>
                </a:rPr>
                <a:t> L[x</a:t>
              </a:r>
              <a:r>
                <a:rPr lang="en-US" sz="2400" baseline="30000">
                  <a:latin typeface="Chalkboard"/>
                  <a:cs typeface="Chalkboard"/>
                </a:rPr>
                <a:t>α+β</a:t>
              </a:r>
              <a:r>
                <a:rPr lang="en-US" sz="2400">
                  <a:latin typeface="Chalkboard"/>
                  <a:cs typeface="Chalkboard"/>
                </a:rPr>
                <a:t>] p</a:t>
              </a:r>
              <a:r>
                <a:rPr lang="en-US" sz="2400" baseline="-25000">
                  <a:latin typeface="Chalkboard"/>
                  <a:cs typeface="Chalkboard"/>
                </a:rPr>
                <a:t>α</a:t>
              </a:r>
              <a:r>
                <a:rPr lang="en-US" sz="2400">
                  <a:latin typeface="Chalkboard"/>
                  <a:cs typeface="Chalkboard"/>
                </a:rPr>
                <a:t> p</a:t>
              </a:r>
              <a:r>
                <a:rPr lang="en-US" sz="2400" baseline="-25000">
                  <a:latin typeface="Chalkboard"/>
                  <a:cs typeface="Chalkboard"/>
                </a:rPr>
                <a:t>β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51790" y="4705625"/>
              <a:ext cx="4720631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≥0 for all p(x) iff 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M is positive semi-definite (PSD), 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where M</a:t>
              </a:r>
              <a:r>
                <a:rPr lang="en-US" sz="2400" baseline="-25000">
                  <a:latin typeface="Chalkboard"/>
                  <a:cs typeface="Chalkboard"/>
                </a:rPr>
                <a:t>α,β </a:t>
              </a:r>
              <a:r>
                <a:rPr lang="en-US" sz="2400">
                  <a:latin typeface="Chalkboard"/>
                  <a:cs typeface="Chalkboard"/>
                </a:rPr>
                <a:t>= </a:t>
              </a:r>
              <a:r>
                <a:rPr lang="en-US" sz="2400">
                  <a:latin typeface="Chalkboard"/>
                  <a:cs typeface="Chalkboard"/>
                </a:rPr>
                <a:t>L[x</a:t>
              </a:r>
              <a:r>
                <a:rPr lang="en-US" sz="2400" baseline="30000">
                  <a:latin typeface="Chalkboard"/>
                  <a:cs typeface="Chalkboard"/>
                </a:rPr>
                <a:t>α+β</a:t>
              </a:r>
              <a:r>
                <a:rPr lang="en-US" sz="2400">
                  <a:latin typeface="Chalkboard"/>
                  <a:cs typeface="Chalkboard"/>
                </a:rPr>
                <a:t>]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9684" y="2463352"/>
            <a:ext cx="5834551" cy="1200328"/>
            <a:chOff x="1149684" y="2463352"/>
            <a:chExt cx="5834551" cy="1200328"/>
          </a:xfrm>
        </p:grpSpPr>
        <p:sp>
          <p:nvSpPr>
            <p:cNvPr id="3" name="TextBox 2"/>
            <p:cNvSpPr txBox="1"/>
            <p:nvPr/>
          </p:nvSpPr>
          <p:spPr>
            <a:xfrm>
              <a:off x="1149684" y="2463352"/>
              <a:ext cx="2445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p(x) = ∑</a:t>
              </a:r>
              <a:r>
                <a:rPr lang="en-US" sz="2400" baseline="-25000">
                  <a:latin typeface="Chalkboard"/>
                  <a:cs typeface="Chalkboard"/>
                </a:rPr>
                <a:t>α</a:t>
              </a:r>
              <a:r>
                <a:rPr lang="en-US" sz="2400">
                  <a:latin typeface="Chalkboard"/>
                  <a:cs typeface="Chalkboard"/>
                </a:rPr>
                <a:t> p</a:t>
              </a:r>
              <a:r>
                <a:rPr lang="en-US" sz="2400" baseline="-25000">
                  <a:latin typeface="Chalkboard"/>
                  <a:cs typeface="Chalkboard"/>
                </a:rPr>
                <a:t>α</a:t>
              </a:r>
              <a:r>
                <a:rPr lang="en-US" sz="2400">
                  <a:latin typeface="Chalkboard"/>
                  <a:cs typeface="Chalkboard"/>
                </a:rPr>
                <a:t> x</a:t>
              </a:r>
              <a:r>
                <a:rPr lang="en-US" sz="2400" baseline="30000">
                  <a:latin typeface="Chalkboard"/>
                  <a:cs typeface="Chalkboard"/>
                </a:rPr>
                <a:t>α</a:t>
              </a:r>
              <a:endParaRPr lang="en-US" sz="2400">
                <a:latin typeface="Chalkboard"/>
                <a:cs typeface="Chalkboar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1790" y="2463352"/>
              <a:ext cx="249244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α= (α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 , …, α</a:t>
              </a:r>
              <a:r>
                <a:rPr lang="en-US" sz="2400" baseline="-25000">
                  <a:latin typeface="Chalkboard"/>
                  <a:cs typeface="Chalkboard"/>
                </a:rPr>
                <a:t>n</a:t>
              </a:r>
              <a:r>
                <a:rPr lang="en-US" sz="2400">
                  <a:latin typeface="Chalkboard"/>
                  <a:cs typeface="Chalkboard"/>
                </a:rPr>
                <a:t>)</a:t>
              </a:r>
            </a:p>
            <a:p>
              <a:r>
                <a:rPr lang="en-US" sz="2400">
                  <a:latin typeface="Chalkboard"/>
                  <a:cs typeface="Chalkboard"/>
                </a:rPr>
                <a:t>α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 ≥ 0</a:t>
              </a:r>
            </a:p>
            <a:p>
              <a:r>
                <a:rPr lang="en-US" sz="2400">
                  <a:latin typeface="Chalkboard"/>
                  <a:cs typeface="Chalkboard"/>
                </a:rPr>
                <a:t>∑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α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 ≤ k/2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5588" y="1551051"/>
            <a:ext cx="654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Constraint</a:t>
            </a:r>
            <a:r>
              <a:rPr lang="en-US" sz="2400">
                <a:latin typeface="Chalkboard"/>
                <a:cs typeface="Chalkboard"/>
              </a:rPr>
              <a:t>: L[p(x)</a:t>
            </a:r>
            <a:r>
              <a:rPr lang="en-US" sz="2400" baseline="30000">
                <a:latin typeface="Chalkboard"/>
                <a:cs typeface="Chalkboard"/>
              </a:rPr>
              <a:t>2</a:t>
            </a:r>
            <a:r>
              <a:rPr lang="en-US" sz="2400">
                <a:latin typeface="Chalkboard"/>
                <a:cs typeface="Chalkboard"/>
              </a:rPr>
              <a:t>] ≥ 0 whenever deg(p) ≤ k/2</a:t>
            </a:r>
          </a:p>
        </p:txBody>
      </p:sp>
    </p:spTree>
    <p:extLst>
      <p:ext uri="{BB962C8B-B14F-4D97-AF65-F5344CB8AC3E}">
        <p14:creationId xmlns:p14="http://schemas.microsoft.com/office/powerpoint/2010/main" val="46814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86441"/>
            <a:ext cx="7770813" cy="1429871"/>
          </a:xfrm>
          <a:effectLst/>
        </p:spPr>
        <p:txBody>
          <a:bodyPr>
            <a:normAutofit fontScale="90000"/>
          </a:bodyPr>
          <a:lstStyle/>
          <a:p>
            <a:r>
              <a:rPr lang="en-US"/>
              <a:t>Why care about 2-&gt;4 norm?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85494" y="3362783"/>
            <a:ext cx="2770909" cy="583349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Chalkboard"/>
                <a:cs typeface="Chalkboard"/>
              </a:rPr>
              <a:t>UG ≈ SSE ≤ 2-&gt;4</a:t>
            </a:r>
            <a:endParaRPr lang="en-US" sz="2400">
              <a:latin typeface="Chalkboard"/>
              <a:cs typeface="Chalkboard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4037934"/>
            <a:ext cx="7629012" cy="2682257"/>
            <a:chOff x="685800" y="4037934"/>
            <a:chExt cx="7629012" cy="2682257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4037934"/>
              <a:ext cx="5157637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Chalkboard"/>
                  <a:cs typeface="Chalkboard"/>
                </a:rPr>
                <a:t>G = normalized adjacency matrix</a:t>
              </a:r>
            </a:p>
            <a:p>
              <a:r>
                <a:rPr lang="en-US" sz="2400">
                  <a:latin typeface="Chalkboard"/>
                  <a:cs typeface="Chalkboard"/>
                </a:rPr>
                <a:t>P</a:t>
              </a:r>
              <a:r>
                <a:rPr lang="en-US" sz="2400" baseline="-25000">
                  <a:latin typeface="Chalkboard"/>
                  <a:cs typeface="Chalkboard"/>
                </a:rPr>
                <a:t>λ</a:t>
              </a:r>
              <a:r>
                <a:rPr lang="en-US" sz="2400">
                  <a:latin typeface="Chalkboard"/>
                  <a:cs typeface="Chalkboard"/>
                </a:rPr>
                <a:t> = largest projector s.t.  G ≥ </a:t>
              </a:r>
              <a:r>
                <a:rPr lang="en-US" sz="2400">
                  <a:latin typeface="cmmi10"/>
                  <a:ea typeface="cmmi10"/>
                  <a:cs typeface="cmmi10"/>
                </a:rPr>
                <a:t>¸</a:t>
              </a:r>
              <a:r>
                <a:rPr lang="en-US" sz="2400">
                  <a:latin typeface="Chalkboard"/>
                  <a:cs typeface="Chalkboard"/>
                </a:rPr>
                <a:t>P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15613" y="5034625"/>
              <a:ext cx="7199199" cy="1685566"/>
            </a:xfrm>
            <a:prstGeom prst="roundRect">
              <a:avLst/>
            </a:prstGeom>
            <a:gradFill rotWithShape="1">
              <a:gsLst>
                <a:gs pos="0">
                  <a:srgbClr val="1D86CD">
                    <a:shade val="20000"/>
                    <a:satMod val="130000"/>
                  </a:srgbClr>
                </a:gs>
                <a:gs pos="50000">
                  <a:srgbClr val="1D86CD">
                    <a:shade val="90000"/>
                    <a:satMod val="130000"/>
                  </a:srgbClr>
                </a:gs>
                <a:gs pos="100000">
                  <a:srgbClr val="1D86CD">
                    <a:shade val="100000"/>
                    <a:satMod val="200000"/>
                    <a:lumMod val="120000"/>
                  </a:srgbClr>
                </a:gs>
              </a:gsLst>
              <a:lin ang="16200000" scaled="0"/>
            </a:gradFill>
            <a:ln w="635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Theorem: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All sets of volume ≤ 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±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 have expansion ≥ 1 - 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¸</a:t>
              </a:r>
              <a:r>
                <a:rPr kumimoji="0" lang="en-US" sz="2400" b="0" i="0" u="none" strike="noStrike" kern="0" cap="none" spc="0" normalizeH="0" baseline="30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O</a:t>
              </a:r>
              <a:r>
                <a:rPr kumimoji="0" lang="en-US" sz="2400" b="0" i="0" u="none" strike="noStrike" kern="0" cap="none" spc="0" normalizeH="0" baseline="30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cmmi10"/>
                  <a:cs typeface="Chalkboard"/>
                </a:rPr>
                <a:t>(1)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/>
              </a:r>
              <a:b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        iff</a:t>
              </a:r>
            </a:p>
            <a:p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||P</a:t>
              </a:r>
              <a:r>
                <a:rPr lang="en-US" sz="2400" baseline="-25000">
                  <a:latin typeface="Chalkboard"/>
                  <a:cs typeface="Chalkboard"/>
                </a:rPr>
                <a:t>λ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||</a:t>
              </a:r>
              <a:r>
                <a: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2-&gt;4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 ≤ 1/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mmi10"/>
                  <a:ea typeface="cmmi10"/>
                  <a:cs typeface="cmmi10"/>
                </a:rPr>
                <a:t>±</a:t>
              </a:r>
              <a:r>
                <a:rPr kumimoji="0" lang="en-US" sz="2400" b="0" i="0" u="none" strike="noStrike" kern="0" cap="none" spc="0" normalizeH="0" baseline="3000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alkboard"/>
                  <a:ea typeface="+mn-ea"/>
                  <a:cs typeface="+mn-cs"/>
                </a:rPr>
                <a:t>O(1)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157" y="1042910"/>
            <a:ext cx="9264317" cy="3592113"/>
            <a:chOff x="60157" y="1042910"/>
            <a:chExt cx="9264317" cy="3592113"/>
          </a:xfrm>
        </p:grpSpPr>
        <p:sp>
          <p:nvSpPr>
            <p:cNvPr id="4" name="Rectangle 3"/>
            <p:cNvSpPr/>
            <p:nvPr/>
          </p:nvSpPr>
          <p:spPr>
            <a:xfrm>
              <a:off x="60157" y="1042910"/>
              <a:ext cx="9264317" cy="256480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>
                <a:spcBef>
                  <a:spcPts val="2000"/>
                </a:spcBef>
              </a:pPr>
              <a: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Unique Games (UG):</a:t>
              </a:r>
              <a:b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Given a system of linear equations: x</a:t>
              </a:r>
              <a:r>
                <a:rPr lang="en-US" sz="2400" baseline="-250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– </a:t>
              </a:r>
              <a:r>
                <a:rPr lang="en-US" sz="24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x</a:t>
              </a:r>
              <a:r>
                <a:rPr lang="en-US" sz="2400" baseline="-250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j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= </a:t>
              </a:r>
              <a:r>
                <a:rPr lang="en-US" sz="24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a</a:t>
              </a:r>
              <a:r>
                <a:rPr lang="en-US" sz="2400" baseline="-250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ij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mod k.</a:t>
              </a:r>
              <a:b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Determine whether ≥1-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or ≤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fraction are </a:t>
              </a:r>
              <a:r>
                <a:rPr lang="en-US" sz="2400" dirty="0" err="1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satisfiable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.</a:t>
              </a:r>
            </a:p>
            <a:p>
              <a:pPr lvl="0">
                <a:spcBef>
                  <a:spcPts val="2000"/>
                </a:spcBef>
              </a:pPr>
              <a: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Small-Set Expansion (SSE):</a:t>
              </a:r>
              <a:br>
                <a:rPr lang="en-US" sz="2400" dirty="0">
                  <a:solidFill>
                    <a:srgbClr val="FFFF00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</a:b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Is the minimum expansion of a set with ≤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±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n vertices ≥1-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 or ≤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mmi10"/>
                  <a:ea typeface="cmmi10"/>
                  <a:cs typeface="cmmi10"/>
                </a:rPr>
                <a:t>²</a:t>
              </a:r>
              <a:r>
                <a:rPr lang="en-US" sz="2400" dirty="0">
                  <a:solidFill>
                    <a:prstClr val="white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Chalkboard"/>
                </a:rPr>
                <a:t>?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998699" y="3440844"/>
              <a:ext cx="1832210" cy="1194179"/>
              <a:chOff x="5295536" y="3886200"/>
              <a:chExt cx="3124200" cy="2251262"/>
            </a:xfrm>
          </p:grpSpPr>
          <p:sp>
            <p:nvSpPr>
              <p:cNvPr id="11" name="Oval 10"/>
              <p:cNvSpPr/>
              <p:nvPr/>
            </p:nvSpPr>
            <p:spPr>
              <a:xfrm rot="20596051">
                <a:off x="5295536" y="3886200"/>
                <a:ext cx="3124200" cy="2251262"/>
              </a:xfrm>
              <a:prstGeom prst="ellipse">
                <a:avLst/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 rot="739991">
                <a:off x="5638800" y="5060349"/>
                <a:ext cx="1353561" cy="920242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6315581" y="4919197"/>
                <a:ext cx="157210" cy="58177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5913331" y="4909307"/>
                <a:ext cx="402252" cy="59166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315581" y="5285150"/>
                <a:ext cx="698329" cy="215818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315581" y="5500968"/>
                <a:ext cx="790044" cy="4134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315581" y="5500968"/>
                <a:ext cx="735014" cy="189698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6315581" y="5136790"/>
                <a:ext cx="551585" cy="364176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sp>
            <p:nvSpPr>
              <p:cNvPr id="19" name="Oval 18"/>
              <p:cNvSpPr/>
              <p:nvPr/>
            </p:nvSpPr>
            <p:spPr>
              <a:xfrm rot="739991">
                <a:off x="5782010" y="5183064"/>
                <a:ext cx="1065515" cy="696231"/>
              </a:xfrm>
              <a:prstGeom prst="ellipse">
                <a:avLst/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082427" y="5209088"/>
                    <a:ext cx="417631" cy="4707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mbria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2427" y="5209088"/>
                    <a:ext cx="417631" cy="470718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 r="-20000" b="-390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4951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states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600" y="1417209"/>
            <a:ext cx="75328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Pure states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Chalkboard"/>
                <a:cs typeface="Chalkboard"/>
              </a:rPr>
              <a:t>A</a:t>
            </a:r>
            <a:r>
              <a:rPr lang="en-US" sz="2400">
                <a:latin typeface="Chalkboard"/>
                <a:cs typeface="Chalkboard"/>
              </a:rPr>
              <a:t> quantum (pure) state is a unit vector 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v</a:t>
            </a:r>
            <a:r>
              <a:rPr lang="en-US" sz="2400" dirty="0">
                <a:solidFill>
                  <a:srgbClr val="E8950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msbm10"/>
                <a:ea typeface="msbm10"/>
                <a:cs typeface="msbm10"/>
              </a:rPr>
              <a:t>∈</a:t>
            </a:r>
            <a:r>
              <a:rPr lang="en-US" sz="2400" dirty="0">
                <a:solidFill>
                  <a:srgbClr val="E8950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msbm10"/>
                <a:ea typeface="msbm10"/>
                <a:cs typeface="msbm10"/>
              </a:rPr>
              <a:t>C</a:t>
            </a:r>
            <a:r>
              <a:rPr lang="en-US" sz="2400" baseline="300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n</a:t>
            </a:r>
            <a:endParaRPr lang="en-US" sz="2400">
              <a:solidFill>
                <a:srgbClr val="E8950E"/>
              </a:solidFill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Chalkboard"/>
                <a:cs typeface="Chalkboard"/>
              </a:rPr>
              <a:t>Given states 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v</a:t>
            </a:r>
            <a:r>
              <a:rPr lang="en-US" sz="2400" dirty="0">
                <a:solidFill>
                  <a:srgbClr val="E8950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msbm10"/>
                <a:ea typeface="msbm10"/>
                <a:cs typeface="msbm10"/>
              </a:rPr>
              <a:t>∈C</a:t>
            </a:r>
            <a:r>
              <a:rPr lang="en-US" sz="2400" baseline="30000" dirty="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m</a:t>
            </a:r>
            <a:r>
              <a:rPr lang="en-US" sz="2400">
                <a:latin typeface="Chalkboard"/>
                <a:cs typeface="Chalkboard"/>
              </a:rPr>
              <a:t> and 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w</a:t>
            </a:r>
            <a:r>
              <a:rPr lang="en-US" sz="2400" dirty="0">
                <a:solidFill>
                  <a:srgbClr val="E8950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msbm10"/>
                <a:ea typeface="msbm10"/>
                <a:cs typeface="msbm10"/>
              </a:rPr>
              <a:t>∈C</a:t>
            </a:r>
            <a:r>
              <a:rPr lang="en-US" sz="2400" baseline="300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n</a:t>
            </a:r>
            <a:r>
              <a:rPr lang="en-US" sz="2400">
                <a:latin typeface="Chalkboard"/>
                <a:cs typeface="Chalkboard"/>
              </a:rPr>
              <a:t>, their joint state is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v</a:t>
            </a:r>
            <a:r>
              <a:rPr lang="en-US" sz="24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⊗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w∈</a:t>
            </a:r>
            <a:r>
              <a:rPr lang="en-US" sz="2400" dirty="0">
                <a:solidFill>
                  <a:srgbClr val="E8950E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msbm10"/>
                <a:ea typeface="msbm10"/>
                <a:cs typeface="msbm10"/>
              </a:rPr>
              <a:t>C</a:t>
            </a:r>
            <a:r>
              <a:rPr lang="en-US" sz="2400" baseline="300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mn</a:t>
            </a:r>
            <a:r>
              <a:rPr lang="en-US" sz="2400">
                <a:latin typeface="Chalkboard"/>
                <a:ea typeface="msbm10"/>
                <a:cs typeface="msbm10"/>
              </a:rPr>
              <a:t>, defined as </a:t>
            </a:r>
            <a:r>
              <a:rPr lang="en-US" sz="24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(v⊗w)</a:t>
            </a:r>
            <a:r>
              <a:rPr lang="en-US" sz="2400" baseline="-250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i,j</a:t>
            </a:r>
            <a:r>
              <a:rPr lang="en-US" sz="24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 = v</a:t>
            </a:r>
            <a:r>
              <a:rPr lang="en-US" sz="2400" baseline="-250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i</a:t>
            </a:r>
            <a:r>
              <a:rPr lang="en-US" sz="24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 w</a:t>
            </a:r>
            <a:r>
              <a:rPr lang="en-US" sz="2400" baseline="-250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j</a:t>
            </a:r>
            <a:r>
              <a:rPr lang="en-US" sz="2400">
                <a:latin typeface="Chalkboard"/>
                <a:ea typeface="msbm10"/>
                <a:cs typeface="msbm10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u</a:t>
            </a:r>
            <a:r>
              <a:rPr lang="en-US" sz="2400">
                <a:latin typeface="Chalkboard"/>
                <a:ea typeface="msbm10"/>
                <a:cs typeface="msbm10"/>
              </a:rPr>
              <a:t> is entangled iff it cannot be written as </a:t>
            </a:r>
            <a:r>
              <a:rPr lang="en-US" sz="2400">
                <a:solidFill>
                  <a:srgbClr val="E8950E"/>
                </a:solidFill>
                <a:latin typeface="Chalkboard"/>
                <a:ea typeface="msbm10"/>
                <a:cs typeface="msbm10"/>
              </a:rPr>
              <a:t>u = v⊗w</a:t>
            </a:r>
            <a:r>
              <a:rPr lang="en-US" sz="2400">
                <a:latin typeface="Chalkboard"/>
                <a:ea typeface="msbm10"/>
                <a:cs typeface="msbm10"/>
              </a:rPr>
              <a:t>.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848" y="3441194"/>
            <a:ext cx="8840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Density matrices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ρ</a:t>
            </a:r>
            <a:r>
              <a:rPr lang="en-US" sz="2400">
                <a:latin typeface="Chalkboard"/>
                <a:cs typeface="Chalkboard"/>
              </a:rPr>
              <a:t> satisfying 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ρ≥0</a:t>
            </a:r>
            <a:r>
              <a:rPr lang="en-US" sz="2400">
                <a:latin typeface="Chalkboard"/>
                <a:cs typeface="Chalkboard"/>
              </a:rPr>
              <a:t>, 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tr[ρ]=1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Chalkboard"/>
                <a:cs typeface="Chalkboard"/>
              </a:rPr>
              <a:t>extreme points are pure states, i.e. </a:t>
            </a:r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vv</a:t>
            </a:r>
            <a:r>
              <a:rPr lang="en-US" sz="2400" baseline="30000">
                <a:solidFill>
                  <a:srgbClr val="E8950E"/>
                </a:solidFill>
                <a:latin typeface="Chalkboard"/>
                <a:cs typeface="Chalkboard"/>
              </a:rPr>
              <a:t>*</a:t>
            </a:r>
            <a:r>
              <a:rPr lang="en-US" sz="2400">
                <a:latin typeface="Chalkboard"/>
                <a:cs typeface="Chalkboard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Chalkboard"/>
                <a:cs typeface="Chalkboard"/>
              </a:rPr>
              <a:t>can have classical correlation and/or quantum entanglement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15" y="5696159"/>
            <a:ext cx="5080000" cy="69272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" y="5765132"/>
            <a:ext cx="3365500" cy="63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8632" y="5227060"/>
            <a:ext cx="159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correlated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7138" y="5198006"/>
            <a:ext cx="150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entangled</a:t>
            </a:r>
          </a:p>
        </p:txBody>
      </p:sp>
    </p:spTree>
    <p:extLst>
      <p:ext uri="{BB962C8B-B14F-4D97-AF65-F5344CB8AC3E}">
        <p14:creationId xmlns:p14="http://schemas.microsoft.com/office/powerpoint/2010/main" val="292360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a mixed state entangled?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850332"/>
            <a:ext cx="64230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Chalkboard"/>
                <a:cs typeface="Chalkboard"/>
              </a:rPr>
              <a:t>Definition</a:t>
            </a:r>
            <a:r>
              <a:rPr lang="en-US" sz="2400" dirty="0" smtClean="0">
                <a:latin typeface="Chalkboard"/>
                <a:cs typeface="Chalkboard"/>
              </a:rPr>
              <a:t>: </a:t>
            </a:r>
            <a:r>
              <a:rPr lang="en-US" sz="2400" dirty="0" err="1" smtClean="0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 sz="2400" dirty="0" smtClean="0">
                <a:latin typeface="Chalkboard"/>
                <a:cs typeface="Chalkboard"/>
              </a:rPr>
              <a:t> is separable (i.e. not entangled)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if it can be written as</a:t>
            </a:r>
          </a:p>
          <a:p>
            <a:r>
              <a:rPr lang="en-US" sz="2400" dirty="0">
                <a:latin typeface="Chalkboard"/>
                <a:cs typeface="Chalkboard"/>
              </a:rPr>
              <a:t>ρ = ∑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p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v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v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baseline="30000" dirty="0">
                <a:latin typeface="Chalkboard"/>
                <a:cs typeface="Chalkboard"/>
              </a:rPr>
              <a:t>*</a:t>
            </a:r>
            <a:r>
              <a:rPr lang="en-US" sz="2400" dirty="0">
                <a:latin typeface="Chalkboard"/>
                <a:cs typeface="Chalkboard"/>
              </a:rPr>
              <a:t> </a:t>
            </a:r>
            <a:r>
              <a:rPr lang="en-US" sz="2400">
                <a:latin typeface="Chalkboard"/>
                <a:ea typeface="msbm10"/>
                <a:cs typeface="msbm10"/>
              </a:rPr>
              <a:t>⊗</a:t>
            </a:r>
            <a:r>
              <a:rPr lang="en-US" sz="2400" dirty="0">
                <a:latin typeface="Chalkboard"/>
                <a:cs typeface="Chalkboard"/>
              </a:rPr>
              <a:t> w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dirty="0">
                <a:latin typeface="Chalkboard"/>
                <a:cs typeface="Chalkboard"/>
              </a:rPr>
              <a:t> w</a:t>
            </a:r>
            <a:r>
              <a:rPr lang="en-US" sz="2400" baseline="-25000" dirty="0">
                <a:latin typeface="Chalkboard"/>
                <a:cs typeface="Chalkboard"/>
              </a:rPr>
              <a:t>i</a:t>
            </a:r>
            <a:r>
              <a:rPr lang="en-US" sz="2400" baseline="30000" dirty="0">
                <a:latin typeface="Chalkboard"/>
                <a:cs typeface="Chalkboard"/>
              </a:rPr>
              <a:t>*</a:t>
            </a:r>
            <a:r>
              <a:rPr lang="en-US" sz="2400" dirty="0">
                <a:latin typeface="Chalkboard"/>
                <a:cs typeface="Chalkboard"/>
              </a:rPr>
              <a:t> </a:t>
            </a:r>
            <a:endParaRPr lang="en-US" sz="2400" dirty="0" smtClean="0">
              <a:latin typeface="Chalkboard"/>
              <a:cs typeface="Chalkboard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4704" y="3225032"/>
            <a:ext cx="1748689" cy="1541629"/>
            <a:chOff x="1143000" y="3251768"/>
            <a:chExt cx="1748689" cy="1541629"/>
          </a:xfrm>
        </p:grpSpPr>
        <p:sp>
          <p:nvSpPr>
            <p:cNvPr id="9" name="TextBox 8"/>
            <p:cNvSpPr txBox="1"/>
            <p:nvPr/>
          </p:nvSpPr>
          <p:spPr>
            <a:xfrm>
              <a:off x="1143000" y="3962400"/>
              <a:ext cx="17486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probability</a:t>
              </a:r>
              <a:br>
                <a:rPr lang="en-US" sz="2400" dirty="0" smtClean="0">
                  <a:latin typeface="Chalkboard"/>
                  <a:cs typeface="Chalkboard"/>
                </a:rPr>
              </a:br>
              <a:r>
                <a:rPr lang="en-US" sz="2400" dirty="0" smtClean="0">
                  <a:latin typeface="Chalkboard"/>
                  <a:cs typeface="Chalkboard"/>
                </a:rPr>
                <a:t>distribution</a:t>
              </a: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2017345" y="3251768"/>
              <a:ext cx="434922" cy="7106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72096" y="3225032"/>
            <a:ext cx="1829967" cy="1408093"/>
            <a:chOff x="3240496" y="3225032"/>
            <a:chExt cx="1829967" cy="1408093"/>
          </a:xfrm>
        </p:grpSpPr>
        <p:sp>
          <p:nvSpPr>
            <p:cNvPr id="14" name="TextBox 13"/>
            <p:cNvSpPr txBox="1"/>
            <p:nvPr/>
          </p:nvSpPr>
          <p:spPr>
            <a:xfrm>
              <a:off x="3240496" y="4171460"/>
              <a:ext cx="1829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halkboard"/>
                  <a:cs typeface="Chalkboard"/>
                </a:rPr>
                <a:t>unit vectors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3240497" y="3251768"/>
              <a:ext cx="914983" cy="919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4155480" y="3225032"/>
              <a:ext cx="114092" cy="9464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7"/>
          <p:cNvSpPr/>
          <p:nvPr/>
        </p:nvSpPr>
        <p:spPr>
          <a:xfrm>
            <a:off x="262905" y="4880334"/>
            <a:ext cx="8641235" cy="817143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chemeClr val="accent4"/>
                </a:solidFill>
                <a:latin typeface="Chalkboard"/>
                <a:cs typeface="Chalkboard"/>
              </a:rPr>
              <a:t>Weak membership problem</a:t>
            </a:r>
            <a:r>
              <a:rPr lang="en-US" sz="2400">
                <a:latin typeface="Chalkboard"/>
                <a:cs typeface="Chalkboard"/>
              </a:rPr>
              <a:t>: Given </a:t>
            </a:r>
            <a:r>
              <a:rPr lang="en-US" sz="2400" dirty="0">
                <a:latin typeface="Chalkboard"/>
                <a:cs typeface="Chalkboard"/>
              </a:rPr>
              <a:t>ρ and the promise that</a:t>
            </a:r>
            <a:br>
              <a:rPr lang="en-US" sz="2400" dirty="0">
                <a:latin typeface="Chalkboard"/>
                <a:cs typeface="Chalkboard"/>
              </a:rPr>
            </a:br>
            <a:r>
              <a:rPr lang="en-US" sz="2400" dirty="0">
                <a:latin typeface="Chalkboard"/>
                <a:cs typeface="Chalkboard"/>
              </a:rPr>
              <a:t>ρ∈Sep or ρ is far from Sep, determine which is the case.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98619" y="2788653"/>
            <a:ext cx="3338267" cy="52401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Chalkboard"/>
                <a:cs typeface="Chalkboard"/>
              </a:rPr>
              <a:t>Sep = conv{vv</a:t>
            </a:r>
            <a:r>
              <a:rPr lang="en-US" sz="2400" baseline="30000">
                <a:latin typeface="Chalkboard"/>
                <a:cs typeface="Chalkboard"/>
              </a:rPr>
              <a:t>*</a:t>
            </a:r>
            <a:r>
              <a:rPr lang="en-US" sz="2400">
                <a:latin typeface="Chalkboard"/>
                <a:cs typeface="Chalkboard"/>
              </a:rPr>
              <a:t> </a:t>
            </a:r>
            <a:r>
              <a:rPr lang="en-US" sz="2400">
                <a:latin typeface="Chalkboard"/>
                <a:ea typeface="msbm10"/>
                <a:cs typeface="msbm10"/>
              </a:rPr>
              <a:t>⊗ ww</a:t>
            </a:r>
            <a:r>
              <a:rPr lang="en-US" sz="2400" baseline="30000">
                <a:latin typeface="Chalkboard"/>
                <a:ea typeface="msbm10"/>
                <a:cs typeface="msbm10"/>
              </a:rPr>
              <a:t>*</a:t>
            </a:r>
            <a:r>
              <a:rPr lang="en-US" sz="2400">
                <a:latin typeface="Chalkboard"/>
                <a:ea typeface="msbm10"/>
                <a:cs typeface="msbm10"/>
              </a:rPr>
              <a:t>}</a:t>
            </a:r>
            <a:endParaRPr lang="en-US" sz="2400">
              <a:latin typeface="Chalkboard"/>
              <a:cs typeface="Chalkboard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5688" y="5976793"/>
            <a:ext cx="7364941" cy="61393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rgbClr val="E8950E"/>
                </a:solidFill>
                <a:latin typeface="Chalkboard"/>
                <a:cs typeface="Chalkboard"/>
              </a:rPr>
              <a:t>Optimization</a:t>
            </a:r>
            <a:r>
              <a:rPr lang="en-US" sz="2400">
                <a:latin typeface="Chalkboard"/>
                <a:cs typeface="Chalkboard"/>
              </a:rPr>
              <a:t>: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Sep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(M)</a:t>
            </a:r>
            <a:r>
              <a:rPr lang="en-US" sz="2400">
                <a:latin typeface="Chalkboard"/>
                <a:cs typeface="Chalkboard"/>
              </a:rPr>
              <a:t> := max { tr[Mρ] : ρ∈Sep }</a:t>
            </a:r>
          </a:p>
        </p:txBody>
      </p:sp>
    </p:spTree>
    <p:extLst>
      <p:ext uri="{BB962C8B-B14F-4D97-AF65-F5344CB8AC3E}">
        <p14:creationId xmlns:p14="http://schemas.microsoft.com/office/powerpoint/2010/main" val="270886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>
            <a:latin typeface="Chalkboard"/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halk">
      <a:majorFont>
        <a:latin typeface="Chalkboard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halkboard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halk">
      <a:majorFont>
        <a:latin typeface="Chalkboard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halkboard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/>
        </a:defPPr>
      </a:lstStyle>
    </a:txDef>
  </a:objectDefaults>
  <a:extraClrSchemeLst/>
</a:theme>
</file>

<file path=ppt/theme/theme4.xml><?xml version="1.0" encoding="utf-8"?>
<a:theme xmlns:a="http://schemas.openxmlformats.org/drawingml/2006/main" name="3_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halk">
      <a:majorFont>
        <a:latin typeface="Chalkboard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halkboard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halk">
      <a:majorFont>
        <a:latin typeface="Chalkboard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halkboard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effectLst/>
      </a:spPr>
      <a:bodyPr rtlCol="0" anchor="ctr"/>
      <a:lstStyle>
        <a:defPPr>
          <a:defRPr sz="2400">
            <a:solidFill>
              <a:prstClr val="white"/>
            </a:solidFill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Chalkboard"/>
            <a:cs typeface="Chalkboard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1595</TotalTime>
  <Words>1148</Words>
  <Application>Microsoft Macintosh PowerPoint</Application>
  <PresentationFormat>On-screen Show (4:3)</PresentationFormat>
  <Paragraphs>187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Default Theme</vt:lpstr>
      <vt:lpstr>1_Default Theme</vt:lpstr>
      <vt:lpstr>2_Default Theme</vt:lpstr>
      <vt:lpstr>3_Default Theme</vt:lpstr>
      <vt:lpstr>5_Default Theme</vt:lpstr>
      <vt:lpstr>PowerPoint Presentation</vt:lpstr>
      <vt:lpstr>a theorem</vt:lpstr>
      <vt:lpstr>a theorem</vt:lpstr>
      <vt:lpstr>2-&gt;4 norm</vt:lpstr>
      <vt:lpstr>SDP relaxation for 2-&gt;4 norm</vt:lpstr>
      <vt:lpstr>Why is this an SDP?</vt:lpstr>
      <vt:lpstr>Why care about 2-&gt;4 norm?</vt:lpstr>
      <vt:lpstr>quantum states</vt:lpstr>
      <vt:lpstr>when is a mixed state entangled?</vt:lpstr>
      <vt:lpstr>monogamy of entanglement</vt:lpstr>
      <vt:lpstr>PowerPoint Presentation</vt:lpstr>
      <vt:lpstr>2-&gt;4 norm ≈ hSep</vt:lpstr>
      <vt:lpstr>the dream</vt:lpstr>
      <vt:lpstr>progress so far</vt:lpstr>
      <vt:lpstr>SSE hardness??</vt:lpstr>
      <vt:lpstr>positive results about hierarchies: 1. use dual</vt:lpstr>
      <vt:lpstr>SoS proof example</vt:lpstr>
      <vt:lpstr>SoS proof of hypercontractivity</vt:lpstr>
      <vt:lpstr>SoS proofs of UG soundness</vt:lpstr>
      <vt:lpstr>positive results about hierarchies: 2. use q. info</vt:lpstr>
      <vt:lpstr>PowerPoint Presentation</vt:lpstr>
      <vt:lpstr>the dream: quantum proofs for classical algorithms</vt:lpstr>
      <vt:lpstr>SDPs in quantum information</vt:lpstr>
      <vt:lpstr>questions</vt:lpstr>
      <vt:lpstr>PowerPoint Presentation</vt:lpstr>
      <vt:lpstr>Why is this an SDP?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Aram Harrow</dc:creator>
  <cp:lastModifiedBy>Aram Harrow</cp:lastModifiedBy>
  <cp:revision>43</cp:revision>
  <dcterms:created xsi:type="dcterms:W3CDTF">2014-01-16T00:21:37Z</dcterms:created>
  <dcterms:modified xsi:type="dcterms:W3CDTF">2014-01-18T00:37:15Z</dcterms:modified>
</cp:coreProperties>
</file>