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82" r:id="rId3"/>
    <p:sldId id="284" r:id="rId4"/>
    <p:sldId id="286" r:id="rId5"/>
    <p:sldId id="285" r:id="rId6"/>
    <p:sldId id="283" r:id="rId7"/>
    <p:sldId id="287" r:id="rId8"/>
    <p:sldId id="288" r:id="rId9"/>
    <p:sldId id="312" r:id="rId10"/>
    <p:sldId id="289" r:id="rId11"/>
    <p:sldId id="290" r:id="rId12"/>
    <p:sldId id="291" r:id="rId13"/>
    <p:sldId id="292" r:id="rId14"/>
    <p:sldId id="294" r:id="rId15"/>
    <p:sldId id="295" r:id="rId16"/>
    <p:sldId id="320" r:id="rId17"/>
    <p:sldId id="297" r:id="rId18"/>
    <p:sldId id="298" r:id="rId19"/>
    <p:sldId id="296" r:id="rId20"/>
    <p:sldId id="299" r:id="rId21"/>
    <p:sldId id="300" r:id="rId22"/>
    <p:sldId id="301" r:id="rId23"/>
    <p:sldId id="306" r:id="rId24"/>
    <p:sldId id="302" r:id="rId25"/>
    <p:sldId id="326" r:id="rId26"/>
    <p:sldId id="327" r:id="rId27"/>
    <p:sldId id="307" r:id="rId28"/>
    <p:sldId id="303" r:id="rId29"/>
    <p:sldId id="322" r:id="rId30"/>
    <p:sldId id="304" r:id="rId31"/>
    <p:sldId id="308" r:id="rId32"/>
    <p:sldId id="309" r:id="rId33"/>
    <p:sldId id="319" r:id="rId34"/>
    <p:sldId id="325" r:id="rId35"/>
    <p:sldId id="324" r:id="rId36"/>
    <p:sldId id="310" r:id="rId37"/>
    <p:sldId id="318" r:id="rId38"/>
    <p:sldId id="311" r:id="rId39"/>
    <p:sldId id="316" r:id="rId40"/>
    <p:sldId id="323" r:id="rId41"/>
    <p:sldId id="313" r:id="rId42"/>
    <p:sldId id="315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9933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1109" autoAdjust="0"/>
  </p:normalViewPr>
  <p:slideViewPr>
    <p:cSldViewPr>
      <p:cViewPr varScale="1">
        <p:scale>
          <a:sx n="68" d="100"/>
          <a:sy n="68" d="100"/>
        </p:scale>
        <p:origin x="1013" y="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7A7D437E-B238-4504-A722-E4B0B5B7B985}"/>
  </pc:docChgLst>
  <pc:docChgLst>
    <pc:chgData name="JJ HU" userId="f9cbafaa3520ff22" providerId="LiveId" clId="{9BB96A16-743A-4D1C-80CF-895446AABB40}"/>
  </pc:docChgLst>
  <pc:docChgLst>
    <pc:chgData userId="f9cbafaa3520ff22" providerId="LiveId" clId="{77C5B600-929B-4F34-98A5-4DD2D34425C9}"/>
    <pc:docChg chg="undo custSel addSld delSld modSld sldOrd">
      <pc:chgData name="" userId="f9cbafaa3520ff22" providerId="LiveId" clId="{77C5B600-929B-4F34-98A5-4DD2D34425C9}" dt="2021-04-28T02:18:52.998" v="777" actId="1035"/>
      <pc:docMkLst>
        <pc:docMk/>
      </pc:docMkLst>
      <pc:sldChg chg="ord">
        <pc:chgData name="" userId="f9cbafaa3520ff22" providerId="LiveId" clId="{77C5B600-929B-4F34-98A5-4DD2D34425C9}" dt="2021-04-26T16:08:41.924" v="0"/>
        <pc:sldMkLst>
          <pc:docMk/>
          <pc:sldMk cId="2095856663" sldId="292"/>
        </pc:sldMkLst>
      </pc:sldChg>
      <pc:sldChg chg="addSp delSp modSp">
        <pc:chgData name="" userId="f9cbafaa3520ff22" providerId="LiveId" clId="{77C5B600-929B-4F34-98A5-4DD2D34425C9}" dt="2021-04-26T16:20:00.353" v="4" actId="478"/>
        <pc:sldMkLst>
          <pc:docMk/>
          <pc:sldMk cId="2467675849" sldId="294"/>
        </pc:sldMkLst>
        <pc:picChg chg="add del mod">
          <ac:chgData name="" userId="f9cbafaa3520ff22" providerId="LiveId" clId="{77C5B600-929B-4F34-98A5-4DD2D34425C9}" dt="2021-04-26T16:20:00.353" v="4" actId="478"/>
          <ac:picMkLst>
            <pc:docMk/>
            <pc:sldMk cId="2467675849" sldId="294"/>
            <ac:picMk id="17410" creationId="{A2D29424-C446-408E-B146-37CBFD49E513}"/>
          </ac:picMkLst>
        </pc:picChg>
      </pc:sldChg>
      <pc:sldChg chg="addSp delSp">
        <pc:chgData name="" userId="f9cbafaa3520ff22" providerId="LiveId" clId="{77C5B600-929B-4F34-98A5-4DD2D34425C9}" dt="2021-04-27T16:35:40.399" v="11"/>
        <pc:sldMkLst>
          <pc:docMk/>
          <pc:sldMk cId="134481698" sldId="307"/>
        </pc:sldMkLst>
        <pc:spChg chg="add del">
          <ac:chgData name="" userId="f9cbafaa3520ff22" providerId="LiveId" clId="{77C5B600-929B-4F34-98A5-4DD2D34425C9}" dt="2021-04-27T16:35:40.399" v="11"/>
          <ac:spMkLst>
            <pc:docMk/>
            <pc:sldMk cId="134481698" sldId="307"/>
            <ac:spMk id="8" creationId="{FBB9C786-A7A0-42A3-9887-54FA9765469C}"/>
          </ac:spMkLst>
        </pc:spChg>
        <pc:graphicFrameChg chg="add del">
          <ac:chgData name="" userId="f9cbafaa3520ff22" providerId="LiveId" clId="{77C5B600-929B-4F34-98A5-4DD2D34425C9}" dt="2021-04-27T16:35:40.399" v="11"/>
          <ac:graphicFrameMkLst>
            <pc:docMk/>
            <pc:sldMk cId="134481698" sldId="307"/>
            <ac:graphicFrameMk id="9" creationId="{37FB71F5-4EDD-4234-BA12-B43972EE8519}"/>
          </ac:graphicFrameMkLst>
        </pc:graphicFrameChg>
      </pc:sldChg>
      <pc:sldChg chg="addSp delSp">
        <pc:chgData name="" userId="f9cbafaa3520ff22" providerId="LiveId" clId="{77C5B600-929B-4F34-98A5-4DD2D34425C9}" dt="2021-04-27T20:45:03.595" v="308"/>
        <pc:sldMkLst>
          <pc:docMk/>
          <pc:sldMk cId="3561208544" sldId="310"/>
        </pc:sldMkLst>
        <pc:picChg chg="del">
          <ac:chgData name="" userId="f9cbafaa3520ff22" providerId="LiveId" clId="{77C5B600-929B-4F34-98A5-4DD2D34425C9}" dt="2021-04-27T20:45:03.262" v="307" actId="478"/>
          <ac:picMkLst>
            <pc:docMk/>
            <pc:sldMk cId="3561208544" sldId="310"/>
            <ac:picMk id="5" creationId="{00000000-0000-0000-0000-000000000000}"/>
          </ac:picMkLst>
        </pc:picChg>
        <pc:picChg chg="add">
          <ac:chgData name="" userId="f9cbafaa3520ff22" providerId="LiveId" clId="{77C5B600-929B-4F34-98A5-4DD2D34425C9}" dt="2021-04-27T20:45:03.595" v="308"/>
          <ac:picMkLst>
            <pc:docMk/>
            <pc:sldMk cId="3561208544" sldId="310"/>
            <ac:picMk id="11" creationId="{BE902952-B412-487C-B8D3-F4DC40DE393E}"/>
          </ac:picMkLst>
        </pc:picChg>
      </pc:sldChg>
      <pc:sldChg chg="modSp">
        <pc:chgData name="" userId="f9cbafaa3520ff22" providerId="LiveId" clId="{77C5B600-929B-4F34-98A5-4DD2D34425C9}" dt="2021-04-27T22:12:31.060" v="439" actId="6549"/>
        <pc:sldMkLst>
          <pc:docMk/>
          <pc:sldMk cId="3701583737" sldId="323"/>
        </pc:sldMkLst>
        <pc:spChg chg="mod">
          <ac:chgData name="" userId="f9cbafaa3520ff22" providerId="LiveId" clId="{77C5B600-929B-4F34-98A5-4DD2D34425C9}" dt="2021-04-27T22:12:31.060" v="439" actId="6549"/>
          <ac:spMkLst>
            <pc:docMk/>
            <pc:sldMk cId="3701583737" sldId="323"/>
            <ac:spMk id="5" creationId="{E189F3BD-BE5A-438F-9C41-755CEAC2E4BC}"/>
          </ac:spMkLst>
        </pc:spChg>
      </pc:sldChg>
      <pc:sldChg chg="addSp delSp modSp add del ord">
        <pc:chgData name="" userId="f9cbafaa3520ff22" providerId="LiveId" clId="{77C5B600-929B-4F34-98A5-4DD2D34425C9}" dt="2021-04-27T16:44:48.700" v="133" actId="2696"/>
        <pc:sldMkLst>
          <pc:docMk/>
          <pc:sldMk cId="369922310" sldId="324"/>
        </pc:sldMkLst>
        <pc:spChg chg="add del">
          <ac:chgData name="" userId="f9cbafaa3520ff22" providerId="LiveId" clId="{77C5B600-929B-4F34-98A5-4DD2D34425C9}" dt="2021-04-27T16:35:48.439" v="13" actId="478"/>
          <ac:spMkLst>
            <pc:docMk/>
            <pc:sldMk cId="369922310" sldId="324"/>
            <ac:spMk id="8" creationId="{DBE52159-FDE2-400F-A240-5F21CF74A712}"/>
          </ac:spMkLst>
        </pc:spChg>
        <pc:spChg chg="add mod">
          <ac:chgData name="" userId="f9cbafaa3520ff22" providerId="LiveId" clId="{77C5B600-929B-4F34-98A5-4DD2D34425C9}" dt="2021-04-27T16:38:11.785" v="53" actId="1076"/>
          <ac:spMkLst>
            <pc:docMk/>
            <pc:sldMk cId="369922310" sldId="324"/>
            <ac:spMk id="14" creationId="{28663269-DAD8-4839-AF5B-5DF48D4831EE}"/>
          </ac:spMkLst>
        </pc:spChg>
        <pc:spChg chg="add mod">
          <ac:chgData name="" userId="f9cbafaa3520ff22" providerId="LiveId" clId="{77C5B600-929B-4F34-98A5-4DD2D34425C9}" dt="2021-04-27T16:42:40.439" v="132" actId="1038"/>
          <ac:spMkLst>
            <pc:docMk/>
            <pc:sldMk cId="369922310" sldId="324"/>
            <ac:spMk id="15" creationId="{580BD380-96BE-4711-8E43-3991065D8C93}"/>
          </ac:spMkLst>
        </pc:spChg>
        <pc:spChg chg="add mod">
          <ac:chgData name="" userId="f9cbafaa3520ff22" providerId="LiveId" clId="{77C5B600-929B-4F34-98A5-4DD2D34425C9}" dt="2021-04-27T16:38:54.549" v="93" actId="1035"/>
          <ac:spMkLst>
            <pc:docMk/>
            <pc:sldMk cId="369922310" sldId="324"/>
            <ac:spMk id="32" creationId="{24CC43C6-5C4C-466D-8460-E6309D840F26}"/>
          </ac:spMkLst>
        </pc:spChg>
        <pc:spChg chg="del">
          <ac:chgData name="" userId="f9cbafaa3520ff22" providerId="LiveId" clId="{77C5B600-929B-4F34-98A5-4DD2D34425C9}" dt="2021-04-27T16:35:21.566" v="6" actId="478"/>
          <ac:spMkLst>
            <pc:docMk/>
            <pc:sldMk cId="369922310" sldId="324"/>
            <ac:spMk id="39" creationId="{00000000-0000-0000-0000-000000000000}"/>
          </ac:spMkLst>
        </pc:spChg>
        <pc:graphicFrameChg chg="add mod">
          <ac:chgData name="" userId="f9cbafaa3520ff22" providerId="LiveId" clId="{77C5B600-929B-4F34-98A5-4DD2D34425C9}" dt="2021-04-27T16:39:40.841" v="99" actId="1038"/>
          <ac:graphicFrameMkLst>
            <pc:docMk/>
            <pc:sldMk cId="369922310" sldId="324"/>
            <ac:graphicFrameMk id="9" creationId="{72B816DD-0F4C-4A05-B634-32366FA8ADCD}"/>
          </ac:graphicFrameMkLst>
        </pc:graphicFrameChg>
        <pc:graphicFrameChg chg="add mod">
          <ac:chgData name="" userId="f9cbafaa3520ff22" providerId="LiveId" clId="{77C5B600-929B-4F34-98A5-4DD2D34425C9}" dt="2021-04-27T16:39:40.841" v="99" actId="1038"/>
          <ac:graphicFrameMkLst>
            <pc:docMk/>
            <pc:sldMk cId="369922310" sldId="324"/>
            <ac:graphicFrameMk id="13" creationId="{45E5FD08-01FF-4890-9612-79234B29D546}"/>
          </ac:graphicFrameMkLst>
        </pc:graphicFrameChg>
      </pc:sldChg>
      <pc:sldChg chg="addSp delSp modSp add">
        <pc:chgData name="" userId="f9cbafaa3520ff22" providerId="LiveId" clId="{77C5B600-929B-4F34-98A5-4DD2D34425C9}" dt="2021-04-27T21:07:12.728" v="335"/>
        <pc:sldMkLst>
          <pc:docMk/>
          <pc:sldMk cId="2089420984" sldId="324"/>
        </pc:sldMkLst>
        <pc:spChg chg="mod">
          <ac:chgData name="" userId="f9cbafaa3520ff22" providerId="LiveId" clId="{77C5B600-929B-4F34-98A5-4DD2D34425C9}" dt="2021-04-27T20:45:29.777" v="316" actId="1038"/>
          <ac:spMkLst>
            <pc:docMk/>
            <pc:sldMk cId="2089420984" sldId="324"/>
            <ac:spMk id="7" creationId="{00000000-0000-0000-0000-000000000000}"/>
          </ac:spMkLst>
        </pc:spChg>
        <pc:spChg chg="del">
          <ac:chgData name="" userId="f9cbafaa3520ff22" providerId="LiveId" clId="{77C5B600-929B-4F34-98A5-4DD2D34425C9}" dt="2021-04-27T20:37:17.754" v="136" actId="478"/>
          <ac:spMkLst>
            <pc:docMk/>
            <pc:sldMk cId="2089420984" sldId="324"/>
            <ac:spMk id="10" creationId="{00000000-0000-0000-0000-000000000000}"/>
          </ac:spMkLst>
        </pc:spChg>
        <pc:spChg chg="add mod">
          <ac:chgData name="" userId="f9cbafaa3520ff22" providerId="LiveId" clId="{77C5B600-929B-4F34-98A5-4DD2D34425C9}" dt="2021-04-27T20:45:39.934" v="325" actId="1035"/>
          <ac:spMkLst>
            <pc:docMk/>
            <pc:sldMk cId="2089420984" sldId="324"/>
            <ac:spMk id="12" creationId="{ABC84C1B-A906-40A8-8F4C-09A943FD5DF1}"/>
          </ac:spMkLst>
        </pc:spChg>
        <pc:graphicFrameChg chg="del">
          <ac:chgData name="" userId="f9cbafaa3520ff22" providerId="LiveId" clId="{77C5B600-929B-4F34-98A5-4DD2D34425C9}" dt="2021-04-27T20:37:17.754" v="136" actId="478"/>
          <ac:graphicFrameMkLst>
            <pc:docMk/>
            <pc:sldMk cId="2089420984" sldId="324"/>
            <ac:graphicFrameMk id="9" creationId="{00000000-0000-0000-0000-000000000000}"/>
          </ac:graphicFrameMkLst>
        </pc:graphicFrameChg>
        <pc:picChg chg="mod">
          <ac:chgData name="" userId="f9cbafaa3520ff22" providerId="LiveId" clId="{77C5B600-929B-4F34-98A5-4DD2D34425C9}" dt="2021-04-27T20:44:58.835" v="306" actId="1037"/>
          <ac:picMkLst>
            <pc:docMk/>
            <pc:sldMk cId="2089420984" sldId="324"/>
            <ac:picMk id="5" creationId="{00000000-0000-0000-0000-000000000000}"/>
          </ac:picMkLst>
        </pc:picChg>
        <pc:picChg chg="del">
          <ac:chgData name="" userId="f9cbafaa3520ff22" providerId="LiveId" clId="{77C5B600-929B-4F34-98A5-4DD2D34425C9}" dt="2021-04-27T20:37:14.695" v="135" actId="478"/>
          <ac:picMkLst>
            <pc:docMk/>
            <pc:sldMk cId="2089420984" sldId="324"/>
            <ac:picMk id="6" creationId="{00000000-0000-0000-0000-000000000000}"/>
          </ac:picMkLst>
        </pc:picChg>
        <pc:picChg chg="add mod">
          <ac:chgData name="" userId="f9cbafaa3520ff22" providerId="LiveId" clId="{77C5B600-929B-4F34-98A5-4DD2D34425C9}" dt="2021-04-27T20:45:25.412" v="309" actId="14100"/>
          <ac:picMkLst>
            <pc:docMk/>
            <pc:sldMk cId="2089420984" sldId="324"/>
            <ac:picMk id="11" creationId="{8959E065-2B02-4316-A3C6-B76696BA9830}"/>
          </ac:picMkLst>
        </pc:picChg>
        <pc:picChg chg="add del">
          <ac:chgData name="" userId="f9cbafaa3520ff22" providerId="LiveId" clId="{77C5B600-929B-4F34-98A5-4DD2D34425C9}" dt="2021-04-27T21:07:12.728" v="335"/>
          <ac:picMkLst>
            <pc:docMk/>
            <pc:sldMk cId="2089420984" sldId="324"/>
            <ac:picMk id="21506" creationId="{47E9D42F-35D7-4E7A-B728-FA17E521B9CB}"/>
          </ac:picMkLst>
        </pc:picChg>
      </pc:sldChg>
      <pc:sldChg chg="addSp delSp modSp add modNotesTx">
        <pc:chgData name="" userId="f9cbafaa3520ff22" providerId="LiveId" clId="{77C5B600-929B-4F34-98A5-4DD2D34425C9}" dt="2021-04-27T21:12:14.487" v="438" actId="1035"/>
        <pc:sldMkLst>
          <pc:docMk/>
          <pc:sldMk cId="158575046" sldId="325"/>
        </pc:sldMkLst>
        <pc:spChg chg="del">
          <ac:chgData name="" userId="f9cbafaa3520ff22" providerId="LiveId" clId="{77C5B600-929B-4F34-98A5-4DD2D34425C9}" dt="2021-04-27T21:07:02.121" v="327" actId="478"/>
          <ac:spMkLst>
            <pc:docMk/>
            <pc:sldMk cId="158575046" sldId="325"/>
            <ac:spMk id="7" creationId="{00000000-0000-0000-0000-000000000000}"/>
          </ac:spMkLst>
        </pc:spChg>
        <pc:spChg chg="add del">
          <ac:chgData name="" userId="f9cbafaa3520ff22" providerId="LiveId" clId="{77C5B600-929B-4F34-98A5-4DD2D34425C9}" dt="2021-04-27T21:11:18.510" v="388"/>
          <ac:spMkLst>
            <pc:docMk/>
            <pc:sldMk cId="158575046" sldId="325"/>
            <ac:spMk id="8" creationId="{58734836-DD2B-4F75-BCB8-815BF0C079CE}"/>
          </ac:spMkLst>
        </pc:spChg>
        <pc:spChg chg="add mod">
          <ac:chgData name="" userId="f9cbafaa3520ff22" providerId="LiveId" clId="{77C5B600-929B-4F34-98A5-4DD2D34425C9}" dt="2021-04-27T21:12:14.487" v="438" actId="1035"/>
          <ac:spMkLst>
            <pc:docMk/>
            <pc:sldMk cId="158575046" sldId="325"/>
            <ac:spMk id="9" creationId="{294ECD8A-828C-4347-9F8D-4DC73E4E79AE}"/>
          </ac:spMkLst>
        </pc:spChg>
        <pc:spChg chg="del">
          <ac:chgData name="" userId="f9cbafaa3520ff22" providerId="LiveId" clId="{77C5B600-929B-4F34-98A5-4DD2D34425C9}" dt="2021-04-27T21:07:02.121" v="327" actId="478"/>
          <ac:spMkLst>
            <pc:docMk/>
            <pc:sldMk cId="158575046" sldId="325"/>
            <ac:spMk id="12" creationId="{ABC84C1B-A906-40A8-8F4C-09A943FD5DF1}"/>
          </ac:spMkLst>
        </pc:spChg>
        <pc:spChg chg="add mod">
          <ac:chgData name="" userId="f9cbafaa3520ff22" providerId="LiveId" clId="{77C5B600-929B-4F34-98A5-4DD2D34425C9}" dt="2021-04-27T21:12:14.487" v="438" actId="1035"/>
          <ac:spMkLst>
            <pc:docMk/>
            <pc:sldMk cId="158575046" sldId="325"/>
            <ac:spMk id="13" creationId="{90148294-E774-41E9-974C-14DA4693571D}"/>
          </ac:spMkLst>
        </pc:spChg>
        <pc:graphicFrameChg chg="add del mod">
          <ac:chgData name="" userId="f9cbafaa3520ff22" providerId="LiveId" clId="{77C5B600-929B-4F34-98A5-4DD2D34425C9}" dt="2021-04-27T21:07:05.382" v="333"/>
          <ac:graphicFrameMkLst>
            <pc:docMk/>
            <pc:sldMk cId="158575046" sldId="325"/>
            <ac:graphicFrameMk id="6" creationId="{7C339238-0144-474B-B85D-5D67A188B152}"/>
          </ac:graphicFrameMkLst>
        </pc:graphicFrameChg>
        <pc:picChg chg="del">
          <ac:chgData name="" userId="f9cbafaa3520ff22" providerId="LiveId" clId="{77C5B600-929B-4F34-98A5-4DD2D34425C9}" dt="2021-04-27T21:07:02.121" v="327" actId="478"/>
          <ac:picMkLst>
            <pc:docMk/>
            <pc:sldMk cId="158575046" sldId="325"/>
            <ac:picMk id="11" creationId="{8959E065-2B02-4316-A3C6-B76696BA9830}"/>
          </ac:picMkLst>
        </pc:picChg>
        <pc:picChg chg="add mod">
          <ac:chgData name="" userId="f9cbafaa3520ff22" providerId="LiveId" clId="{77C5B600-929B-4F34-98A5-4DD2D34425C9}" dt="2021-04-27T21:12:14.487" v="438" actId="1035"/>
          <ac:picMkLst>
            <pc:docMk/>
            <pc:sldMk cId="158575046" sldId="325"/>
            <ac:picMk id="20482" creationId="{60DE744D-1E15-4619-A1A8-9084E4CBC59C}"/>
          </ac:picMkLst>
        </pc:picChg>
      </pc:sldChg>
      <pc:sldChg chg="add del">
        <pc:chgData name="" userId="f9cbafaa3520ff22" providerId="LiveId" clId="{77C5B600-929B-4F34-98A5-4DD2D34425C9}" dt="2021-04-27T16:35:34.980" v="9"/>
        <pc:sldMkLst>
          <pc:docMk/>
          <pc:sldMk cId="2040618126" sldId="325"/>
        </pc:sldMkLst>
      </pc:sldChg>
      <pc:sldChg chg="add del">
        <pc:chgData name="" userId="f9cbafaa3520ff22" providerId="LiveId" clId="{77C5B600-929B-4F34-98A5-4DD2D34425C9}" dt="2021-04-27T21:07:05.382" v="333"/>
        <pc:sldMkLst>
          <pc:docMk/>
          <pc:sldMk cId="15662565" sldId="326"/>
        </pc:sldMkLst>
      </pc:sldChg>
      <pc:sldChg chg="addSp delSp modSp add">
        <pc:chgData name="" userId="f9cbafaa3520ff22" providerId="LiveId" clId="{77C5B600-929B-4F34-98A5-4DD2D34425C9}" dt="2021-04-27T22:28:30.037" v="532" actId="1076"/>
        <pc:sldMkLst>
          <pc:docMk/>
          <pc:sldMk cId="3060738397" sldId="326"/>
        </pc:sldMkLst>
        <pc:spChg chg="add mod">
          <ac:chgData name="" userId="f9cbafaa3520ff22" providerId="LiveId" clId="{77C5B600-929B-4F34-98A5-4DD2D34425C9}" dt="2021-04-27T22:26:58.118" v="506" actId="1037"/>
          <ac:spMkLst>
            <pc:docMk/>
            <pc:sldMk cId="3060738397" sldId="326"/>
            <ac:spMk id="13" creationId="{40E23E36-2723-4CE0-BE4C-304A99B3DDB7}"/>
          </ac:spMkLst>
        </pc:spChg>
        <pc:spChg chg="add mod">
          <ac:chgData name="" userId="f9cbafaa3520ff22" providerId="LiveId" clId="{77C5B600-929B-4F34-98A5-4DD2D34425C9}" dt="2021-04-27T22:28:30.037" v="532" actId="1076"/>
          <ac:spMkLst>
            <pc:docMk/>
            <pc:sldMk cId="3060738397" sldId="326"/>
            <ac:spMk id="16" creationId="{5655BD94-81F9-4649-8B6D-4AB6E67CE10F}"/>
          </ac:spMkLst>
        </pc:spChg>
        <pc:spChg chg="del">
          <ac:chgData name="" userId="f9cbafaa3520ff22" providerId="LiveId" clId="{77C5B600-929B-4F34-98A5-4DD2D34425C9}" dt="2021-04-27T22:22:37.472" v="441" actId="478"/>
          <ac:spMkLst>
            <pc:docMk/>
            <pc:sldMk cId="3060738397" sldId="326"/>
            <ac:spMk id="39" creationId="{00000000-0000-0000-0000-000000000000}"/>
          </ac:spMkLst>
        </pc:spChg>
        <pc:picChg chg="add del mod">
          <ac:chgData name="" userId="f9cbafaa3520ff22" providerId="LiveId" clId="{77C5B600-929B-4F34-98A5-4DD2D34425C9}" dt="2021-04-27T22:26:31.760" v="501" actId="478"/>
          <ac:picMkLst>
            <pc:docMk/>
            <pc:sldMk cId="3060738397" sldId="326"/>
            <ac:picMk id="9" creationId="{44070568-2234-40CD-8E5B-036367716324}"/>
          </ac:picMkLst>
        </pc:picChg>
        <pc:picChg chg="add mod">
          <ac:chgData name="" userId="f9cbafaa3520ff22" providerId="LiveId" clId="{77C5B600-929B-4F34-98A5-4DD2D34425C9}" dt="2021-04-27T22:26:58.118" v="506" actId="1037"/>
          <ac:picMkLst>
            <pc:docMk/>
            <pc:sldMk cId="3060738397" sldId="326"/>
            <ac:picMk id="15" creationId="{B81AC2FA-66F7-455F-9D8B-DDEA2692EB48}"/>
          </ac:picMkLst>
        </pc:picChg>
      </pc:sldChg>
      <pc:sldChg chg="addSp delSp modSp add">
        <pc:chgData name="" userId="f9cbafaa3520ff22" providerId="LiveId" clId="{77C5B600-929B-4F34-98A5-4DD2D34425C9}" dt="2021-04-28T02:18:52.998" v="777" actId="1035"/>
        <pc:sldMkLst>
          <pc:docMk/>
          <pc:sldMk cId="4222659" sldId="327"/>
        </pc:sldMkLst>
        <pc:spChg chg="add del">
          <ac:chgData name="" userId="f9cbafaa3520ff22" providerId="LiveId" clId="{77C5B600-929B-4F34-98A5-4DD2D34425C9}" dt="2021-04-28T01:55:40.880" v="543" actId="478"/>
          <ac:spMkLst>
            <pc:docMk/>
            <pc:sldMk cId="4222659" sldId="327"/>
            <ac:spMk id="13" creationId="{40E23E36-2723-4CE0-BE4C-304A99B3DDB7}"/>
          </ac:spMkLst>
        </pc:spChg>
        <pc:spChg chg="add mod">
          <ac:chgData name="" userId="f9cbafaa3520ff22" providerId="LiveId" clId="{77C5B600-929B-4F34-98A5-4DD2D34425C9}" dt="2021-04-28T02:18:45.219" v="774" actId="1035"/>
          <ac:spMkLst>
            <pc:docMk/>
            <pc:sldMk cId="4222659" sldId="327"/>
            <ac:spMk id="14" creationId="{8A58D0A7-E736-4650-AB0C-D15B53253050}"/>
          </ac:spMkLst>
        </pc:spChg>
        <pc:spChg chg="add del">
          <ac:chgData name="" userId="f9cbafaa3520ff22" providerId="LiveId" clId="{77C5B600-929B-4F34-98A5-4DD2D34425C9}" dt="2021-04-28T01:53:32.288" v="536" actId="478"/>
          <ac:spMkLst>
            <pc:docMk/>
            <pc:sldMk cId="4222659" sldId="327"/>
            <ac:spMk id="16" creationId="{5655BD94-81F9-4649-8B6D-4AB6E67CE10F}"/>
          </ac:spMkLst>
        </pc:spChg>
        <pc:spChg chg="add del mod ord">
          <ac:chgData name="" userId="f9cbafaa3520ff22" providerId="LiveId" clId="{77C5B600-929B-4F34-98A5-4DD2D34425C9}" dt="2021-04-28T02:16:48.659" v="693" actId="478"/>
          <ac:spMkLst>
            <pc:docMk/>
            <pc:sldMk cId="4222659" sldId="327"/>
            <ac:spMk id="32" creationId="{1AF7A7EC-7C20-46D8-9614-C623BAD4FFCA}"/>
          </ac:spMkLst>
        </pc:spChg>
        <pc:graphicFrameChg chg="add del mod">
          <ac:chgData name="" userId="f9cbafaa3520ff22" providerId="LiveId" clId="{77C5B600-929B-4F34-98A5-4DD2D34425C9}" dt="2021-04-28T01:53:38.101" v="539"/>
          <ac:graphicFrameMkLst>
            <pc:docMk/>
            <pc:sldMk cId="4222659" sldId="327"/>
            <ac:graphicFrameMk id="8" creationId="{7AF3E2F4-1A41-4D6B-8DDB-48B58A9A7C8B}"/>
          </ac:graphicFrameMkLst>
        </pc:graphicFrameChg>
        <pc:graphicFrameChg chg="add del mod">
          <ac:chgData name="" userId="f9cbafaa3520ff22" providerId="LiveId" clId="{77C5B600-929B-4F34-98A5-4DD2D34425C9}" dt="2021-04-28T02:12:37.988" v="601"/>
          <ac:graphicFrameMkLst>
            <pc:docMk/>
            <pc:sldMk cId="4222659" sldId="327"/>
            <ac:graphicFrameMk id="9" creationId="{18B5452B-0D8D-41F2-A3B0-080B8F947363}"/>
          </ac:graphicFrameMkLst>
        </pc:graphicFrameChg>
        <pc:picChg chg="add del">
          <ac:chgData name="" userId="f9cbafaa3520ff22" providerId="LiveId" clId="{77C5B600-929B-4F34-98A5-4DD2D34425C9}" dt="2021-04-28T01:53:32.288" v="536" actId="478"/>
          <ac:picMkLst>
            <pc:docMk/>
            <pc:sldMk cId="4222659" sldId="327"/>
            <ac:picMk id="15" creationId="{B81AC2FA-66F7-455F-9D8B-DDEA2692EB48}"/>
          </ac:picMkLst>
        </pc:picChg>
        <pc:picChg chg="add del mod">
          <ac:chgData name="" userId="f9cbafaa3520ff22" providerId="LiveId" clId="{77C5B600-929B-4F34-98A5-4DD2D34425C9}" dt="2021-04-28T01:53:43.550" v="542" actId="478"/>
          <ac:picMkLst>
            <pc:docMk/>
            <pc:sldMk cId="4222659" sldId="327"/>
            <ac:picMk id="18434" creationId="{6401B9DC-E66F-406C-B086-73861E61CB1C}"/>
          </ac:picMkLst>
        </pc:picChg>
        <pc:picChg chg="add mod modCrop">
          <ac:chgData name="" userId="f9cbafaa3520ff22" providerId="LiveId" clId="{77C5B600-929B-4F34-98A5-4DD2D34425C9}" dt="2021-04-28T02:18:00.847" v="753" actId="14100"/>
          <ac:picMkLst>
            <pc:docMk/>
            <pc:sldMk cId="4222659" sldId="327"/>
            <ac:picMk id="18435" creationId="{B4DAEE5D-0644-4304-87CD-DCDB965BB8F7}"/>
          </ac:picMkLst>
        </pc:picChg>
        <pc:cxnChg chg="add mod">
          <ac:chgData name="" userId="f9cbafaa3520ff22" providerId="LiveId" clId="{77C5B600-929B-4F34-98A5-4DD2D34425C9}" dt="2021-04-28T02:18:52.998" v="777" actId="1035"/>
          <ac:cxnSpMkLst>
            <pc:docMk/>
            <pc:sldMk cId="4222659" sldId="327"/>
            <ac:cxnSpMk id="18" creationId="{8729C6F0-019F-48C6-922E-AA26D1264023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4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8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Erbium(III) with f11 configuration has 17 </a:t>
            </a:r>
            <a:r>
              <a:rPr lang="en-US" dirty="0" err="1"/>
              <a:t>multiplet</a:t>
            </a:r>
            <a:r>
              <a:rPr lang="en-US" dirty="0"/>
              <a:t> terms with 41 levels due to spin-orbit coupling.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2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Cryolite glass</a:t>
            </a:r>
            <a:r>
              <a:rPr lang="en-US" dirty="0"/>
              <a:t> image source: https://www.itp.uni-hannover.de/~zawischa/ITP/scattering.html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Blue/green colors</a:t>
            </a:r>
            <a:r>
              <a:rPr lang="en-US" baseline="0" dirty="0"/>
              <a:t> in glasses (ions) are usually more stable than red/gold colors (NPs)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using viologens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phenlyenediamine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electrochromic molecules and redox agent, Gentex Corporation has commercialized this type of device for auto-dimming rearview mirrors and smart windows in Boeing 787 aircraft.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9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Visually transparent glasses exhibit normal dispersion in the visible range</a:t>
            </a:r>
          </a:p>
          <a:p>
            <a:r>
              <a:rPr lang="en-US" dirty="0"/>
              <a:t>Large Abbe</a:t>
            </a:r>
            <a:r>
              <a:rPr lang="en-US" baseline="0" dirty="0"/>
              <a:t> number means small dispersion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</a:t>
            </a:r>
            <a:r>
              <a:rPr lang="en-US" baseline="0" dirty="0" err="1"/>
              <a:t>n_d</a:t>
            </a:r>
            <a:r>
              <a:rPr lang="en-US" baseline="0" dirty="0"/>
              <a:t> is different from </a:t>
            </a:r>
            <a:r>
              <a:rPr lang="en-US" baseline="0" dirty="0" err="1"/>
              <a:t>n_D</a:t>
            </a: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‘Super ED’ or ‘FD’ glass made by Ohara in Japan with an Abbe Number of 94.94 − less expensive and easier to work with than CaF2 crystal with a very similar Abbe Number to calcium fluorite.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2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DE4236-C02C-4418-B72C-68D77668C215}" type="datetime1">
              <a:rPr lang="en-US" smtClean="0"/>
              <a:t>4/27/2021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D19665-C986-4B97-ABA3-1472F19C1F93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C026FA-0847-4663-8A7C-306BABFC369C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D54B0B-5CDF-4441-8492-55AEFE292336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78F29D-1370-4B19-9221-D93317CA6DD3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BB7F76-5C50-4013-B5DF-E21ADDBAD0FE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45E342-B7F7-4384-ABA2-131DA91FDB6B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5BF255-2B15-48FA-AE59-DF185FA050D2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626718-8E5C-4AD2-A464-372F1E4BDADF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92F5DE-7391-4EA3-8F65-FFF960B7A2EC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24DF9-01AA-48B3-92BE-2C71DD44520E}" type="datetime1">
              <a:rPr lang="en-US" smtClean="0"/>
              <a:t>4/27/2021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BA1CD4B0-E54A-4FE5-A64D-D5621CB59B87}" type="datetime1">
              <a:rPr lang="en-US" smtClean="0"/>
              <a:t>4/27/2021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10" Type="http://schemas.openxmlformats.org/officeDocument/2006/relationships/image" Target="../media/image27.jp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2.png"/><Relationship Id="rId7" Type="http://schemas.openxmlformats.org/officeDocument/2006/relationships/image" Target="../media/image39.wmf"/><Relationship Id="rId12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png"/><Relationship Id="rId9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9.png"/><Relationship Id="rId9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lumerical.com/hc/en-us/articles/360034382494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se.rutgers.edu/corning-glass-science-and-engineering-laboratory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13: Optical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36222"/>
            <a:ext cx="4895850" cy="39433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993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35" y="569862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Symbol" pitchFamily="18" charset="2"/>
              </a:rPr>
              <a:t> </a:t>
            </a:r>
            <a:r>
              <a:rPr lang="en-US" sz="2400" dirty="0"/>
              <a:t>/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>
                <a:latin typeface="Symbol" pitchFamily="18" charset="2"/>
              </a:rPr>
              <a:t>0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873982" y="1896573"/>
            <a:ext cx="2234316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3110284" y="1896573"/>
            <a:ext cx="2223715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2595" y="2439975"/>
            <a:ext cx="2234316" cy="1143000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3116249" y="3593516"/>
            <a:ext cx="2231136" cy="1152144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636757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017757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n</a:t>
            </a:r>
            <a:r>
              <a:rPr lang="en-US" sz="2400" b="1" i="1" baseline="-25000" dirty="0">
                <a:solidFill>
                  <a:srgbClr val="0000FF"/>
                </a:solidFill>
              </a:rPr>
              <a:t>r</a:t>
            </a:r>
            <a:r>
              <a:rPr lang="en-US" sz="2400" b="1" baseline="-250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) </a:t>
            </a:r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69832" y="2803458"/>
            <a:ext cx="2764568" cy="158011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Refractive index </a:t>
            </a:r>
            <a:r>
              <a:rPr lang="en-US" b="1" i="1" dirty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optical absorption </a:t>
            </a:r>
            <a:r>
              <a:rPr lang="en-US" b="1" i="1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are not independent quantities!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r>
              <a:rPr lang="en-US" dirty="0"/>
              <a:t>Wavelength/frequency dependent (Lorentz oscillators)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562600" y="4618744"/>
            <a:ext cx="0" cy="502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stealth" w="lg" len="med"/>
            <a:tailEnd type="stealth" w="lg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1219200" y="4170902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005114" y="4232588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0600" y="592350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00058" y="567592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22" y="40471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562600" y="5119486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stealth" w="lg" len="med"/>
            <a:tailEnd type="stealth" w="lg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25064" y="5128844"/>
            <a:ext cx="242316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9146" y="5334000"/>
            <a:ext cx="475488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83254" y="59716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044" y="5972628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1533" y="59716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97262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97262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286" y="51344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9896" y="5032590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Electronic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polarizability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6659" y="4662714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Atomic/ionic polarizability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1013660" y="2223252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76130" y="204102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5" name="Freeform 24"/>
          <p:cNvSpPr/>
          <p:nvPr/>
        </p:nvSpPr>
        <p:spPr bwMode="auto">
          <a:xfrm>
            <a:off x="1837346" y="2930313"/>
            <a:ext cx="1295400" cy="981526"/>
          </a:xfrm>
          <a:custGeom>
            <a:avLst/>
            <a:gdLst>
              <a:gd name="connsiteX0" fmla="*/ 0 w 1734797"/>
              <a:gd name="connsiteY0" fmla="*/ 1384425 h 1390306"/>
              <a:gd name="connsiteX1" fmla="*/ 666572 w 1734797"/>
              <a:gd name="connsiteY1" fmla="*/ 1179326 h 1390306"/>
              <a:gd name="connsiteX2" fmla="*/ 1034042 w 1734797"/>
              <a:gd name="connsiteY2" fmla="*/ 6 h 1390306"/>
              <a:gd name="connsiteX3" fmla="*/ 1273324 w 1734797"/>
              <a:gd name="connsiteY3" fmla="*/ 1196418 h 1390306"/>
              <a:gd name="connsiteX4" fmla="*/ 1734797 w 1734797"/>
              <a:gd name="connsiteY4" fmla="*/ 1367333 h 139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97" h="1390306">
                <a:moveTo>
                  <a:pt x="0" y="1384425"/>
                </a:moveTo>
                <a:cubicBezTo>
                  <a:pt x="247116" y="1397243"/>
                  <a:pt x="494232" y="1410062"/>
                  <a:pt x="666572" y="1179326"/>
                </a:cubicBezTo>
                <a:cubicBezTo>
                  <a:pt x="838912" y="948590"/>
                  <a:pt x="932917" y="-2843"/>
                  <a:pt x="1034042" y="6"/>
                </a:cubicBezTo>
                <a:cubicBezTo>
                  <a:pt x="1135167" y="2855"/>
                  <a:pt x="1156532" y="968530"/>
                  <a:pt x="1273324" y="1196418"/>
                </a:cubicBezTo>
                <a:cubicBezTo>
                  <a:pt x="1390116" y="1424306"/>
                  <a:pt x="1562456" y="1395819"/>
                  <a:pt x="1734797" y="1367333"/>
                </a:cubicBezTo>
              </a:path>
            </a:pathLst>
          </a:custGeom>
          <a:noFill/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657600" y="2519780"/>
            <a:ext cx="1600200" cy="1385650"/>
          </a:xfrm>
          <a:custGeom>
            <a:avLst/>
            <a:gdLst>
              <a:gd name="connsiteX0" fmla="*/ 0 w 1375872"/>
              <a:gd name="connsiteY0" fmla="*/ 1170791 h 1170791"/>
              <a:gd name="connsiteX1" fmla="*/ 538385 w 1375872"/>
              <a:gd name="connsiteY1" fmla="*/ 957146 h 1170791"/>
              <a:gd name="connsiteX2" fmla="*/ 777667 w 1375872"/>
              <a:gd name="connsiteY2" fmla="*/ 17 h 1170791"/>
              <a:gd name="connsiteX3" fmla="*/ 1008403 w 1375872"/>
              <a:gd name="connsiteY3" fmla="*/ 982784 h 1170791"/>
              <a:gd name="connsiteX4" fmla="*/ 1375872 w 1375872"/>
              <a:gd name="connsiteY4" fmla="*/ 1162245 h 117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2" h="1170791">
                <a:moveTo>
                  <a:pt x="0" y="1170791"/>
                </a:moveTo>
                <a:cubicBezTo>
                  <a:pt x="204387" y="1161533"/>
                  <a:pt x="408774" y="1152275"/>
                  <a:pt x="538385" y="957146"/>
                </a:cubicBezTo>
                <a:cubicBezTo>
                  <a:pt x="667996" y="762017"/>
                  <a:pt x="699331" y="-4256"/>
                  <a:pt x="777667" y="17"/>
                </a:cubicBezTo>
                <a:cubicBezTo>
                  <a:pt x="856003" y="4290"/>
                  <a:pt x="908702" y="789079"/>
                  <a:pt x="1008403" y="982784"/>
                </a:cubicBezTo>
                <a:cubicBezTo>
                  <a:pt x="1108104" y="1176489"/>
                  <a:pt x="1241988" y="1169367"/>
                  <a:pt x="1375872" y="1162245"/>
                </a:cubicBezTo>
              </a:path>
            </a:pathLst>
          </a:custGeom>
          <a:noFill/>
          <a:ln w="22225" cap="flat" cmpd="sng" algn="ctr">
            <a:solidFill>
              <a:srgbClr val="7030A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4598" y="2372522"/>
            <a:ext cx="143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Electronic absorption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7376" y="2187653"/>
            <a:ext cx="161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Atomic/ionic absorption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005114" y="390329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Abbe number (V-number):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D, F and C spectral lines: 589.3 nm, 486.1 nm and 656.3 nm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219200" y="4170902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005114" y="4232588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0600" y="592350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00058" y="567592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22" y="40471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044" y="5972628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1533" y="59716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97262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97262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286" y="51344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124200" y="3962400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14800" y="3954568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604433" y="3947398"/>
            <a:ext cx="16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Normal 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3254" y="59716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84858"/>
              </p:ext>
            </p:extLst>
          </p:nvPr>
        </p:nvGraphicFramePr>
        <p:xfrm>
          <a:off x="3158505" y="3920790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505" y="3920790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4792054" y="3954568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327022" y="3953854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71024"/>
              </p:ext>
            </p:extLst>
          </p:nvPr>
        </p:nvGraphicFramePr>
        <p:xfrm>
          <a:off x="4904929" y="4889659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929" y="4889659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16944" y="4906059"/>
            <a:ext cx="16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Anormalous</a:t>
            </a:r>
            <a:r>
              <a:rPr lang="en-US" sz="2000" dirty="0">
                <a:solidFill>
                  <a:srgbClr val="FF0000"/>
                </a:solidFill>
              </a:rPr>
              <a:t> dispersion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50873"/>
              </p:ext>
            </p:extLst>
          </p:nvPr>
        </p:nvGraphicFramePr>
        <p:xfrm>
          <a:off x="4503976" y="1541092"/>
          <a:ext cx="28368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460160" imgH="253800" progId="Equation.DSMT4">
                  <p:embed/>
                </p:oleObj>
              </mc:Choice>
              <mc:Fallback>
                <p:oleObj name="Equation" r:id="rId8" imgW="14601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76" y="1541092"/>
                        <a:ext cx="28368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3690"/>
          <a:stretch/>
        </p:blipFill>
        <p:spPr>
          <a:xfrm>
            <a:off x="1041876" y="2574254"/>
            <a:ext cx="5587524" cy="1116419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>
            <a:off x="286186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452143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551203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4131892" y="286794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D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2514600" y="287067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21646" y="287649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Abbe number (V-number):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4503976" y="1541092"/>
          <a:ext cx="28368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76" y="1541092"/>
                        <a:ext cx="28368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/>
          <a:stretch/>
        </p:blipFill>
        <p:spPr>
          <a:xfrm>
            <a:off x="548118" y="2185045"/>
            <a:ext cx="5562600" cy="4282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31672"/>
            <a:ext cx="1668780" cy="5356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66156" y="2247485"/>
            <a:ext cx="2438400" cy="33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2575" indent="-282575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/>
              <a:t>Crown glass (“K”)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Soda-lime silicates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Low index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Low dispersion</a:t>
            </a:r>
          </a:p>
          <a:p>
            <a:pPr marL="282575" indent="-282575" algn="just">
              <a:spcBef>
                <a:spcPts val="600"/>
              </a:spcBef>
            </a:pPr>
            <a:endParaRPr lang="en-US" sz="600" dirty="0"/>
          </a:p>
          <a:p>
            <a:pPr marL="282575" indent="-282575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/>
              <a:t>Flint glass (“F”)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Lead glasses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High index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High dispersion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DE2ECD-3C4B-40C8-9446-D97E76ECD2FD}"/>
              </a:ext>
            </a:extLst>
          </p:cNvPr>
          <p:cNvSpPr/>
          <p:nvPr/>
        </p:nvSpPr>
        <p:spPr bwMode="auto">
          <a:xfrm rot="19980665">
            <a:off x="2909177" y="4816065"/>
            <a:ext cx="3294547" cy="81645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Optical p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olymers</a:t>
            </a:r>
          </a:p>
        </p:txBody>
      </p:sp>
    </p:spTree>
    <p:extLst>
      <p:ext uri="{BB962C8B-B14F-4D97-AF65-F5344CB8AC3E}">
        <p14:creationId xmlns:p14="http://schemas.microsoft.com/office/powerpoint/2010/main" val="20958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" y="1583108"/>
            <a:ext cx="4876800" cy="2904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138364" cy="2048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82" y="1752600"/>
            <a:ext cx="2551982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320" y="45720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Prism dispersive spectrometer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579393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Chromatic aberration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973508"/>
            <a:ext cx="8277225" cy="5286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143"/>
            <a:ext cx="8077200" cy="1066800"/>
          </a:xfrm>
        </p:spPr>
        <p:txBody>
          <a:bodyPr/>
          <a:lstStyle/>
          <a:p>
            <a:r>
              <a:rPr lang="en-US" dirty="0"/>
              <a:t>Dispersive concentrators for lateral solar spectrum splitting</a:t>
            </a:r>
          </a:p>
        </p:txBody>
      </p:sp>
      <p:pic>
        <p:nvPicPr>
          <p:cNvPr id="12" name="Picture 55">
            <a:extLst>
              <a:ext uri="{FF2B5EF4-FFF2-40B4-BE49-F238E27FC236}">
                <a16:creationId xmlns:a16="http://schemas.microsoft.com/office/drawing/2014/main" id="{2B44974F-8B1D-4B0C-BBD7-3F8CEB6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51" y="1987852"/>
            <a:ext cx="3576929" cy="2381177"/>
          </a:xfrm>
          <a:prstGeom prst="rect">
            <a:avLst/>
          </a:prstGeom>
          <a:noFill/>
        </p:spPr>
      </p:pic>
      <p:pic>
        <p:nvPicPr>
          <p:cNvPr id="25" name="Picture 53">
            <a:extLst>
              <a:ext uri="{FF2B5EF4-FFF2-40B4-BE49-F238E27FC236}">
                <a16:creationId xmlns:a16="http://schemas.microsoft.com/office/drawing/2014/main" id="{B8FAF10A-737B-415A-92E4-78E9E00A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861537"/>
            <a:ext cx="2928884" cy="356326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91F9BF-C31D-43DF-9595-9EEBEFA51D65}"/>
              </a:ext>
            </a:extLst>
          </p:cNvPr>
          <p:cNvSpPr txBox="1"/>
          <p:nvPr/>
        </p:nvSpPr>
        <p:spPr>
          <a:xfrm>
            <a:off x="5631008" y="1772870"/>
            <a:ext cx="157286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Dispersive lens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3CEE0-4AA3-470E-8798-D0C6EB42224A}"/>
              </a:ext>
            </a:extLst>
          </p:cNvPr>
          <p:cNvSpPr txBox="1"/>
          <p:nvPr/>
        </p:nvSpPr>
        <p:spPr>
          <a:xfrm>
            <a:off x="5390558" y="2035244"/>
            <a:ext cx="2053767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Concentrating optics</a:t>
            </a:r>
          </a:p>
        </p:txBody>
      </p:sp>
      <p:pic>
        <p:nvPicPr>
          <p:cNvPr id="28" name="Picture 54" descr="C:\Users\hjj\Desktop\Untitled.png">
            <a:extLst>
              <a:ext uri="{FF2B5EF4-FFF2-40B4-BE49-F238E27FC236}">
                <a16:creationId xmlns:a16="http://schemas.microsoft.com/office/drawing/2014/main" id="{F2AAFA63-E5E1-42E0-B272-FB327BD1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6708" y="4923490"/>
            <a:ext cx="1447800" cy="359833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AF5CC2-70A5-42DE-A116-0FAFC3612B28}"/>
              </a:ext>
            </a:extLst>
          </p:cNvPr>
          <p:cNvSpPr txBox="1"/>
          <p:nvPr/>
        </p:nvSpPr>
        <p:spPr>
          <a:xfrm>
            <a:off x="5515591" y="5452646"/>
            <a:ext cx="1803700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Lateral cell arrays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3909F359-362F-4840-93F6-4FC2E5D56CFA}"/>
              </a:ext>
            </a:extLst>
          </p:cNvPr>
          <p:cNvSpPr/>
          <p:nvPr/>
        </p:nvSpPr>
        <p:spPr bwMode="auto">
          <a:xfrm>
            <a:off x="685800" y="4699505"/>
            <a:ext cx="4382639" cy="153564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Combining two materials (glass &amp; polymer) with identical refractive index and different dispersion to split sunlight without bending optical axis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6330E19-BF27-4521-A6D0-97B368181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2EA04-9C1D-40FE-823A-6E948CDC9E31}"/>
              </a:ext>
            </a:extLst>
          </p:cNvPr>
          <p:cNvSpPr/>
          <p:nvPr/>
        </p:nvSpPr>
        <p:spPr>
          <a:xfrm>
            <a:off x="5860822" y="6006644"/>
            <a:ext cx="2231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Opt. Lett.</a:t>
            </a:r>
            <a:r>
              <a:rPr lang="en-US" sz="1400" dirty="0"/>
              <a:t> </a:t>
            </a:r>
            <a:r>
              <a:rPr lang="en-US" sz="1400" b="1" dirty="0"/>
              <a:t>44</a:t>
            </a:r>
            <a:r>
              <a:rPr lang="en-US" sz="1400" dirty="0"/>
              <a:t>, 3274 (2019)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245F2-FD27-478E-A76D-8B57118F7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85" y="2741379"/>
            <a:ext cx="2115834" cy="17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in silica glass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" y="1621021"/>
            <a:ext cx="5380992" cy="289745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52628"/>
              </p:ext>
            </p:extLst>
          </p:nvPr>
        </p:nvGraphicFramePr>
        <p:xfrm>
          <a:off x="533400" y="4750038"/>
          <a:ext cx="2732088" cy="83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485720" imgH="482400" progId="Equation.DSMT4">
                  <p:embed/>
                </p:oleObj>
              </mc:Choice>
              <mc:Fallback>
                <p:oleObj name="Equation" r:id="rId4" imgW="14857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50038"/>
                        <a:ext cx="2732088" cy="831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10332"/>
              </p:ext>
            </p:extLst>
          </p:nvPr>
        </p:nvGraphicFramePr>
        <p:xfrm>
          <a:off x="3623416" y="4772884"/>
          <a:ext cx="2393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231560" imgH="431640" progId="Equation.DSMT4">
                  <p:embed/>
                </p:oleObj>
              </mc:Choice>
              <mc:Fallback>
                <p:oleObj name="Equation" r:id="rId6" imgW="123156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16" y="4772884"/>
                        <a:ext cx="23939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729160"/>
              </p:ext>
            </p:extLst>
          </p:nvPr>
        </p:nvGraphicFramePr>
        <p:xfrm>
          <a:off x="3623416" y="5723546"/>
          <a:ext cx="256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320480" imgH="228600" progId="Equation.DSMT4">
                  <p:embed/>
                </p:oleObj>
              </mc:Choice>
              <mc:Fallback>
                <p:oleObj name="Equation" r:id="rId8" imgW="13204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16" y="5723546"/>
                        <a:ext cx="256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61806"/>
              </p:ext>
            </p:extLst>
          </p:nvPr>
        </p:nvGraphicFramePr>
        <p:xfrm>
          <a:off x="533400" y="5735876"/>
          <a:ext cx="27892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434960" imgH="253800" progId="Equation.DSMT4">
                  <p:embed/>
                </p:oleObj>
              </mc:Choice>
              <mc:Fallback>
                <p:oleObj name="Equation" r:id="rId10" imgW="14349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35876"/>
                        <a:ext cx="27892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67030" y="1135168"/>
            <a:ext cx="276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Open Sans"/>
              </a:rPr>
              <a:t>The Nobel Prize in Physics 2009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62647" y="369116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Charles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Kuen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 Kao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9512" y="4142951"/>
            <a:ext cx="2384644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Prize motivation: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for groundbreaking achievements concerning the transmission of light in fibers for optical communication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"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>
            <a:off x="6818254" y="1940869"/>
            <a:ext cx="1261175" cy="1597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/ attenuation mechanisms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79181"/>
              </p:ext>
            </p:extLst>
          </p:nvPr>
        </p:nvGraphicFramePr>
        <p:xfrm>
          <a:off x="533400" y="2489677"/>
          <a:ext cx="7924800" cy="379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10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Semiconductor</a:t>
                      </a:r>
                      <a:r>
                        <a:rPr lang="en-US" sz="1800" i="1" baseline="0" dirty="0"/>
                        <a:t> optoelectronics</a:t>
                      </a:r>
                      <a:endParaRPr lang="en-US" sz="1800" i="1" dirty="0"/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Soda-lime glass in the infrared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Transparent ceramics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Fiber-optic glasses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Electronic absorption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Absorption induced by electronic transitions</a:t>
                      </a: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Phonon absorption</a:t>
                      </a:r>
                    </a:p>
                    <a:p>
                      <a:pPr algn="ctr"/>
                      <a:endParaRPr lang="en-US" sz="800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Absorption resulting</a:t>
                      </a:r>
                      <a:r>
                        <a:rPr lang="en-US" sz="1800" baseline="0" dirty="0">
                          <a:solidFill>
                            <a:srgbClr val="7030A0"/>
                          </a:solidFill>
                        </a:rPr>
                        <a:t> from atomic / ionic vibrations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Defect scattering</a:t>
                      </a:r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1800" baseline="0" dirty="0"/>
                        <a:t>Scattering by crystalline grains, grain boundaries, micro-voids, etc.</a:t>
                      </a:r>
                      <a:endParaRPr lang="en-US" sz="1800" dirty="0"/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Rayleigh</a:t>
                      </a:r>
                      <a:r>
                        <a:rPr lang="en-US" sz="2000" baseline="0" dirty="0">
                          <a:solidFill>
                            <a:srgbClr val="006600"/>
                          </a:solidFill>
                        </a:rPr>
                        <a:t> scattering</a:t>
                      </a:r>
                    </a:p>
                    <a:p>
                      <a:pPr algn="ctr"/>
                      <a:endParaRPr lang="en-US" sz="800" baseline="0" dirty="0"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Scattering due</a:t>
                      </a:r>
                      <a:r>
                        <a:rPr lang="en-US" sz="1800" baseline="0" dirty="0">
                          <a:solidFill>
                            <a:srgbClr val="006600"/>
                          </a:solidFill>
                        </a:rPr>
                        <a:t> to density, structure or composition fluctuations</a:t>
                      </a:r>
                      <a:endParaRPr lang="en-US" sz="1800" dirty="0">
                        <a:solidFill>
                          <a:srgbClr val="006600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/>
        </p:blipFill>
        <p:spPr>
          <a:xfrm>
            <a:off x="4639654" y="1693492"/>
            <a:ext cx="1693990" cy="157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4" y="1693492"/>
            <a:ext cx="1676400" cy="1579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2" y="1693492"/>
            <a:ext cx="1667854" cy="1583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0" y="1693492"/>
            <a:ext cx="1700213" cy="15815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mechanisms in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642"/>
            <a:ext cx="8077200" cy="46943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Extrinsic absorption (impurities or dopants)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Transition metal or rare earth 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Vibrational absorption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Intrinsic attenuation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Band-to-band transitions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Urbach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tail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Mid-gap defect state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Free carrier absorption (FCA)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Phonon (vibrational)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6600"/>
                </a:solidFill>
              </a:rPr>
              <a:t>Rayleigh scattering</a:t>
            </a:r>
          </a:p>
          <a:p>
            <a:pPr lvl="2">
              <a:spcBef>
                <a:spcPts val="600"/>
              </a:spcBef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Density fluctuation</a:t>
            </a:r>
          </a:p>
          <a:p>
            <a:pPr lvl="2">
              <a:spcBef>
                <a:spcPts val="600"/>
              </a:spcBef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Structural moieties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834070"/>
            <a:ext cx="236220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Color codes: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7030A0"/>
                </a:solidFill>
              </a:rPr>
              <a:t>Atomic/ionic absorption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Electronic absorption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006600"/>
                </a:solidFill>
              </a:rPr>
              <a:t>Scattering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19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10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prstClr val="black"/>
                </a:solidFill>
              </a:rPr>
              <a:t>3.024 wave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841115" y="1869207"/>
            <a:ext cx="2963577" cy="2931370"/>
            <a:chOff x="841115" y="1930050"/>
            <a:chExt cx="2963577" cy="2931370"/>
          </a:xfrm>
        </p:grpSpPr>
        <p:sp>
          <p:nvSpPr>
            <p:cNvPr id="8" name="TextBox 7"/>
            <p:cNvSpPr txBox="1"/>
            <p:nvPr/>
          </p:nvSpPr>
          <p:spPr>
            <a:xfrm>
              <a:off x="841115" y="1930050"/>
              <a:ext cx="217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Conduction band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893" y="4461310"/>
              <a:ext cx="2211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Valence band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3121" y="3787278"/>
              <a:ext cx="1791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Mobility edge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75213" y="3206808"/>
              <a:ext cx="1857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Mid-gap states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426591" y="3405231"/>
              <a:ext cx="4486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1350296" y="2887211"/>
              <a:ext cx="4486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724401" y="2679757"/>
              <a:ext cx="152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Urbach</a:t>
              </a:r>
              <a:r>
                <a:rPr lang="en-US" sz="2000" dirty="0"/>
                <a:t> tail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552367"/>
                </p:ext>
              </p:extLst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56876"/>
              </p:ext>
            </p:extLst>
          </p:nvPr>
        </p:nvGraphicFramePr>
        <p:xfrm>
          <a:off x="5085941" y="2090506"/>
          <a:ext cx="23939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231560" imgH="279360" progId="Equation.DSMT4">
                  <p:embed/>
                </p:oleObj>
              </mc:Choice>
              <mc:Fallback>
                <p:oleObj name="Equation" r:id="rId7" imgW="1231560" imgH="2793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41" y="2090506"/>
                        <a:ext cx="23939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003527" y="2684545"/>
            <a:ext cx="1700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/>
              <a:t>: </a:t>
            </a:r>
            <a:r>
              <a:rPr lang="en-US" sz="2000" dirty="0" err="1"/>
              <a:t>Tauc</a:t>
            </a:r>
            <a:r>
              <a:rPr lang="en-US" sz="2000" dirty="0"/>
              <a:t> gap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6" y="3369892"/>
            <a:ext cx="3283479" cy="288343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832362" y="5359638"/>
            <a:ext cx="1483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/>
              <a:t>= 2.1 eV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19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7239000" y="4547608"/>
            <a:ext cx="32262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7382339" y="4122626"/>
            <a:ext cx="1059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3912" y="5773994"/>
            <a:ext cx="26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A. Stern,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Photodiodes – World Activities in</a:t>
            </a:r>
            <a:r>
              <a:rPr lang="en-US" sz="1400" dirty="0"/>
              <a:t>,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267 (2011).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6" y="3369892"/>
            <a:ext cx="3283479" cy="288343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473912" y="5773994"/>
            <a:ext cx="26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A. Stern,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Photodiodes – World Activities in</a:t>
            </a:r>
            <a:r>
              <a:rPr lang="en-US" sz="1400" dirty="0"/>
              <a:t>,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267 (2011).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5945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282916" y="5253001"/>
            <a:ext cx="159386" cy="43385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5588238" y="4619102"/>
            <a:ext cx="1304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1600" kern="0" dirty="0">
                <a:solidFill>
                  <a:srgbClr val="F79646">
                    <a:lumMod val="75000"/>
                  </a:srgbClr>
                </a:solidFill>
              </a:rPr>
              <a:t> tail absorption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65332"/>
              </p:ext>
            </p:extLst>
          </p:nvPr>
        </p:nvGraphicFramePr>
        <p:xfrm>
          <a:off x="4814279" y="2486851"/>
          <a:ext cx="3406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8" imgW="1752480" imgH="304560" progId="Equation.DSMT4">
                  <p:embed/>
                </p:oleObj>
              </mc:Choice>
              <mc:Fallback>
                <p:oleObj name="Equation" r:id="rId8" imgW="1752480" imgH="304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79" y="2486851"/>
                        <a:ext cx="3406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29969"/>
              </p:ext>
            </p:extLst>
          </p:nvPr>
        </p:nvGraphicFramePr>
        <p:xfrm>
          <a:off x="4814279" y="2486851"/>
          <a:ext cx="3406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1752480" imgH="304560" progId="Equation.DSMT4">
                  <p:embed/>
                </p:oleObj>
              </mc:Choice>
              <mc:Fallback>
                <p:oleObj name="Equation" r:id="rId7" imgW="1752480" imgH="3045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79" y="2486851"/>
                        <a:ext cx="3406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630928" y="5727024"/>
            <a:ext cx="309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L. Ley, </a:t>
            </a:r>
            <a:r>
              <a:rPr lang="en-US" sz="1400" i="1" dirty="0"/>
              <a:t>The Physics of Hydrogenated Amorphous Silicon</a:t>
            </a:r>
            <a:r>
              <a:rPr lang="en-US" sz="1400" dirty="0"/>
              <a:t>, 141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(1984).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5945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4" y="3156956"/>
            <a:ext cx="3708162" cy="308307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426438" y="4953000"/>
            <a:ext cx="18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A: band-to-band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B: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Urbach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tail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C: Dangling bonds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7458" y="1615097"/>
            <a:ext cx="3594574" cy="1220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4" y="3156956"/>
            <a:ext cx="3708162" cy="308307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30928" y="5727024"/>
            <a:ext cx="309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L. Ley, </a:t>
            </a:r>
            <a:r>
              <a:rPr lang="en-US" sz="1400" i="1" dirty="0"/>
              <a:t>The Physics of Hydrogenated Amorphous Silicon</a:t>
            </a:r>
            <a:r>
              <a:rPr lang="en-US" sz="1400" dirty="0"/>
              <a:t>, 141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(1984).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6426438" y="4953000"/>
            <a:ext cx="18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A: band-to-band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B: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Urbach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tail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C: Dangling bonds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23E36-2723-4CE0-BE4C-304A99B3DDB7}"/>
              </a:ext>
            </a:extLst>
          </p:cNvPr>
          <p:cNvSpPr txBox="1"/>
          <p:nvPr/>
        </p:nvSpPr>
        <p:spPr>
          <a:xfrm>
            <a:off x="4664932" y="343244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Drude</a:t>
            </a:r>
            <a:r>
              <a:rPr lang="en-US" dirty="0"/>
              <a:t> 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1AC2FA-66F7-455F-9D8B-DDEA2692E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76" y="4001834"/>
            <a:ext cx="3827122" cy="12123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55BD94-81F9-4649-8B6D-4AB6E67CE10F}"/>
              </a:ext>
            </a:extLst>
          </p:cNvPr>
          <p:cNvSpPr/>
          <p:nvPr/>
        </p:nvSpPr>
        <p:spPr>
          <a:xfrm>
            <a:off x="5047868" y="5481240"/>
            <a:ext cx="3010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33333"/>
                </a:solidFill>
                <a:hlinkClick r:id="rId8"/>
              </a:rPr>
              <a:t>Theory behind the generalized </a:t>
            </a:r>
            <a:r>
              <a:rPr lang="en-US" sz="1600" dirty="0" err="1">
                <a:solidFill>
                  <a:srgbClr val="333333"/>
                </a:solidFill>
                <a:hlinkClick r:id="rId8"/>
              </a:rPr>
              <a:t>Drude</a:t>
            </a:r>
            <a:r>
              <a:rPr lang="en-US" sz="1600" dirty="0">
                <a:solidFill>
                  <a:srgbClr val="333333"/>
                </a:solidFill>
                <a:hlinkClick r:id="rId8"/>
              </a:rPr>
              <a:t> (Plasma) model</a:t>
            </a:r>
            <a:endParaRPr lang="en-US" sz="16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0738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5" name="Picture 3" descr="epsilon-mobility.png">
            <a:extLst>
              <a:ext uri="{FF2B5EF4-FFF2-40B4-BE49-F238E27FC236}">
                <a16:creationId xmlns:a16="http://schemas.microsoft.com/office/drawing/2014/main" id="{B4DAEE5D-0644-4304-87CD-DCDB965BB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6077" r="5543"/>
          <a:stretch/>
        </p:blipFill>
        <p:spPr bwMode="auto">
          <a:xfrm>
            <a:off x="4352224" y="3481961"/>
            <a:ext cx="4227848" cy="26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58D0A7-E736-4650-AB0C-D15B53253050}"/>
                  </a:ext>
                </a:extLst>
              </p:cNvPr>
              <p:cNvSpPr/>
              <p:nvPr/>
            </p:nvSpPr>
            <p:spPr>
              <a:xfrm>
                <a:off x="5012986" y="5077998"/>
                <a:ext cx="14469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Arial" charset="0"/>
                  </a:rPr>
                  <a:t>Low mobility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latin typeface="Arial" charset="0"/>
                  </a:rPr>
                  <a:t> small FCA</a:t>
                </a:r>
                <a:endParaRPr lang="en-US" sz="16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58D0A7-E736-4650-AB0C-D15B53253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86" y="5077998"/>
                <a:ext cx="1446984" cy="584775"/>
              </a:xfrm>
              <a:prstGeom prst="rect">
                <a:avLst/>
              </a:prstGeom>
              <a:blipFill>
                <a:blip r:embed="rId8"/>
                <a:stretch>
                  <a:fillRect t="-3125" r="-168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29C6F0-019F-48C6-922E-AA26D12640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00460" y="4704744"/>
            <a:ext cx="269866" cy="392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4733403" y="3573763"/>
            <a:ext cx="3482684" cy="2354557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Absorption coefficient (cm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)</a:t>
            </a:r>
            <a:endParaRPr lang="en-US" baseline="30000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Band-to-band: &gt; 10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Bandtail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defect states: 1 – 10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FCA: generally weak in amorphous solids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Vibrational absorption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457200" y="3275943"/>
            <a:ext cx="4419600" cy="26339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4946" y="5909846"/>
            <a:ext cx="165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/>
              <a:t>Atomic spacing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514600" y="3276316"/>
            <a:ext cx="0" cy="259155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2419469" y="3130593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/>
              <a:t>Energy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744054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Harmonic oscillator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95097"/>
              </p:ext>
            </p:extLst>
          </p:nvPr>
        </p:nvGraphicFramePr>
        <p:xfrm>
          <a:off x="3182143" y="2209800"/>
          <a:ext cx="13319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685800" imgH="253800" progId="Equation.DSMT4">
                  <p:embed/>
                </p:oleObj>
              </mc:Choice>
              <mc:Fallback>
                <p:oleObj name="Equation" r:id="rId4" imgW="68580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143" y="2209800"/>
                        <a:ext cx="13319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15926"/>
              </p:ext>
            </p:extLst>
          </p:nvPr>
        </p:nvGraphicFramePr>
        <p:xfrm>
          <a:off x="5334000" y="1700795"/>
          <a:ext cx="3124200" cy="4150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Compound</a:t>
                      </a:r>
                      <a:r>
                        <a:rPr lang="en-US" b="0" baseline="0" dirty="0"/>
                        <a:t> or functional group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/>
                        <a:t>Primary absorption bands (</a:t>
                      </a:r>
                      <a:r>
                        <a:rPr lang="en-US" b="0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="0" baseline="0" dirty="0"/>
                        <a:t>m)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4.01, 3.65, 3.11, 2.05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66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 – 9.6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6.3, 2.8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152046" y="6008277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J.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Optoelectron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. Adv. Mater.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341 (2001)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2" y="2017636"/>
            <a:ext cx="2059798" cy="68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8854" y="213859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39" y="21486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0636" y="1810404"/>
            <a:ext cx="29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366" y="1593580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Atom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03162" y="1592368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Atom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5998" y="2574422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Bond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Infrared windows of common optical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CA8EE-586B-4841-B303-38104BE2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5760"/>
            <a:ext cx="4400824" cy="4700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89D27E-689C-4704-AED4-6E344DD23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r="26812" b="13532"/>
          <a:stretch/>
        </p:blipFill>
        <p:spPr>
          <a:xfrm>
            <a:off x="5334000" y="4051756"/>
            <a:ext cx="3099066" cy="17089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FCEE8A9-59C9-4F67-86FE-EBB608E891A6}"/>
              </a:ext>
            </a:extLst>
          </p:cNvPr>
          <p:cNvSpPr/>
          <p:nvPr/>
        </p:nvSpPr>
        <p:spPr>
          <a:xfrm>
            <a:off x="5117665" y="5849237"/>
            <a:ext cx="3531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Black diamond (BD-2): Ge</a:t>
            </a:r>
            <a:r>
              <a:rPr lang="en-US" sz="1600" baseline="-25000" dirty="0">
                <a:latin typeface="Arial" charset="0"/>
              </a:rPr>
              <a:t>28</a:t>
            </a:r>
            <a:r>
              <a:rPr lang="en-US" sz="1600" dirty="0">
                <a:latin typeface="Arial" charset="0"/>
              </a:rPr>
              <a:t>Sb</a:t>
            </a:r>
            <a:r>
              <a:rPr lang="en-US" sz="1600" baseline="-25000" dirty="0">
                <a:latin typeface="Arial" charset="0"/>
              </a:rPr>
              <a:t>12</a:t>
            </a:r>
            <a:r>
              <a:rPr lang="en-US" sz="1600" dirty="0">
                <a:latin typeface="Arial" charset="0"/>
              </a:rPr>
              <a:t>Se</a:t>
            </a:r>
            <a:r>
              <a:rPr lang="en-US" sz="1600" baseline="-25000" dirty="0">
                <a:latin typeface="Arial" charset="0"/>
              </a:rPr>
              <a:t>60</a:t>
            </a:r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4F69B-AFCE-46BB-A315-C5A3C099EA03}"/>
              </a:ext>
            </a:extLst>
          </p:cNvPr>
          <p:cNvSpPr/>
          <p:nvPr/>
        </p:nvSpPr>
        <p:spPr>
          <a:xfrm>
            <a:off x="5419328" y="3507823"/>
            <a:ext cx="2930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Single-crystal germanium lens</a:t>
            </a:r>
            <a:endParaRPr lang="en-US" sz="1600" dirty="0"/>
          </a:p>
        </p:txBody>
      </p:sp>
      <p:pic>
        <p:nvPicPr>
          <p:cNvPr id="17412" name="Picture 4" descr="Image result for germanium camera lens">
            <a:extLst>
              <a:ext uri="{FF2B5EF4-FFF2-40B4-BE49-F238E27FC236}">
                <a16:creationId xmlns:a16="http://schemas.microsoft.com/office/drawing/2014/main" id="{CC85A3A9-CD38-4C81-8F8F-8F5E33353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3"/>
          <a:stretch/>
        </p:blipFill>
        <p:spPr bwMode="auto">
          <a:xfrm>
            <a:off x="5334000" y="1688916"/>
            <a:ext cx="3100162" cy="17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3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 b="10746"/>
          <a:stretch/>
        </p:blipFill>
        <p:spPr>
          <a:xfrm>
            <a:off x="5733098" y="3048000"/>
            <a:ext cx="1480978" cy="592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4330" y="3082585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What's so special about               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2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Rayleigh scattering in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4096"/>
            <a:ext cx="4419599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Local density </a:t>
            </a:r>
            <a:r>
              <a:rPr lang="en-US" dirty="0">
                <a:solidFill>
                  <a:srgbClr val="FF0000"/>
                </a:solidFill>
              </a:rPr>
              <a:t>fluctuation</a:t>
            </a:r>
          </a:p>
          <a:p>
            <a:pPr>
              <a:spcBef>
                <a:spcPts val="1200"/>
              </a:spcBef>
            </a:pPr>
            <a:endParaRPr lang="en-US" sz="4800" dirty="0"/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/>
              <a:t>: </a:t>
            </a:r>
            <a:r>
              <a:rPr lang="en-US" dirty="0" err="1"/>
              <a:t>photoelastic</a:t>
            </a:r>
            <a:r>
              <a:rPr lang="en-US" dirty="0"/>
              <a:t> constant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Symbol" panose="05050102010706020507" pitchFamily="18" charset="2"/>
              </a:rPr>
              <a:t>b </a:t>
            </a:r>
            <a:r>
              <a:rPr lang="en-US" dirty="0"/>
              <a:t>: isothermal compressibility</a:t>
            </a:r>
          </a:p>
          <a:p>
            <a:pPr>
              <a:spcBef>
                <a:spcPts val="1200"/>
              </a:spcBef>
            </a:pPr>
            <a:r>
              <a:rPr lang="en-US" dirty="0"/>
              <a:t>Concentration scattering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Local composition </a:t>
            </a:r>
            <a:r>
              <a:rPr lang="en-US" dirty="0">
                <a:solidFill>
                  <a:srgbClr val="FF0000"/>
                </a:solidFill>
              </a:rPr>
              <a:t>fluctuation</a:t>
            </a:r>
            <a:r>
              <a:rPr lang="en-US" dirty="0"/>
              <a:t> in multi-component glasses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27023"/>
              </p:ext>
            </p:extLst>
          </p:nvPr>
        </p:nvGraphicFramePr>
        <p:xfrm>
          <a:off x="827088" y="2274888"/>
          <a:ext cx="13065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672840" imgH="241200" progId="Equation.DSMT4">
                  <p:embed/>
                </p:oleObj>
              </mc:Choice>
              <mc:Fallback>
                <p:oleObj name="Equation" r:id="rId3" imgW="67284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4888"/>
                        <a:ext cx="130651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86777"/>
              </p:ext>
            </p:extLst>
          </p:nvPr>
        </p:nvGraphicFramePr>
        <p:xfrm>
          <a:off x="2334234" y="2144713"/>
          <a:ext cx="24399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257120" imgH="393480" progId="Equation.DSMT4">
                  <p:embed/>
                </p:oleObj>
              </mc:Choice>
              <mc:Fallback>
                <p:oleObj name="Equation" r:id="rId5" imgW="12571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234" y="2144713"/>
                        <a:ext cx="2439987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24188" y="5690076"/>
            <a:ext cx="340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/>
              <a:t>Einstein-</a:t>
            </a:r>
            <a:r>
              <a:rPr lang="en-US" sz="1600" dirty="0" err="1"/>
              <a:t>Smoluchowski</a:t>
            </a:r>
            <a:r>
              <a:rPr lang="en-US" sz="1600" dirty="0"/>
              <a:t> scattering: density </a:t>
            </a:r>
            <a:r>
              <a:rPr lang="en-US" sz="1600" dirty="0">
                <a:solidFill>
                  <a:srgbClr val="FF0000"/>
                </a:solidFill>
              </a:rPr>
              <a:t>fluctuation</a:t>
            </a:r>
            <a:r>
              <a:rPr lang="en-US" sz="1600" dirty="0"/>
              <a:t> of atmosphere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r="6305"/>
          <a:stretch/>
        </p:blipFill>
        <p:spPr>
          <a:xfrm>
            <a:off x="5268913" y="1710584"/>
            <a:ext cx="3111065" cy="38746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0200" y="5373929"/>
            <a:ext cx="2996718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de-DE" sz="1600" i="1" dirty="0">
                <a:solidFill>
                  <a:srgbClr val="333333"/>
                </a:solidFill>
              </a:rPr>
              <a:t>Ann. Physik</a:t>
            </a:r>
            <a:r>
              <a:rPr lang="de-DE" sz="1600" dirty="0">
                <a:solidFill>
                  <a:srgbClr val="333333"/>
                </a:solidFill>
              </a:rPr>
              <a:t> </a:t>
            </a:r>
            <a:r>
              <a:rPr lang="de-DE" sz="1600" b="1" dirty="0">
                <a:solidFill>
                  <a:srgbClr val="333333"/>
                </a:solidFill>
              </a:rPr>
              <a:t>33</a:t>
            </a:r>
            <a:r>
              <a:rPr lang="de-DE" sz="1600" i="1" dirty="0">
                <a:solidFill>
                  <a:srgbClr val="333333"/>
                </a:solidFill>
              </a:rPr>
              <a:t>,</a:t>
            </a:r>
            <a:r>
              <a:rPr lang="de-DE" sz="1600" dirty="0">
                <a:solidFill>
                  <a:srgbClr val="333333"/>
                </a:solidFill>
              </a:rPr>
              <a:t> 1275 (1910);</a:t>
            </a:r>
            <a:endParaRPr lang="en-US" sz="1600" i="1" dirty="0">
              <a:solidFill>
                <a:srgbClr val="333333"/>
              </a:solidFill>
            </a:endParaRPr>
          </a:p>
          <a:p>
            <a:pPr algn="r">
              <a:spcAft>
                <a:spcPts val="300"/>
              </a:spcAft>
            </a:pPr>
            <a:r>
              <a:rPr lang="de-DE" sz="1600" i="1" dirty="0">
                <a:solidFill>
                  <a:srgbClr val="333333"/>
                </a:solidFill>
              </a:rPr>
              <a:t>Ann. Physik</a:t>
            </a:r>
            <a:r>
              <a:rPr lang="de-DE" sz="1600" dirty="0">
                <a:solidFill>
                  <a:srgbClr val="333333"/>
                </a:solidFill>
              </a:rPr>
              <a:t> </a:t>
            </a:r>
            <a:r>
              <a:rPr lang="de-DE" sz="1600" b="1" dirty="0">
                <a:solidFill>
                  <a:srgbClr val="333333"/>
                </a:solidFill>
              </a:rPr>
              <a:t>25</a:t>
            </a:r>
            <a:r>
              <a:rPr lang="de-DE" sz="1600" i="1" dirty="0">
                <a:solidFill>
                  <a:srgbClr val="333333"/>
                </a:solidFill>
              </a:rPr>
              <a:t>,</a:t>
            </a:r>
            <a:r>
              <a:rPr lang="de-DE" sz="1600" dirty="0">
                <a:solidFill>
                  <a:srgbClr val="333333"/>
                </a:solidFill>
              </a:rPr>
              <a:t> 205 (1908);</a:t>
            </a:r>
            <a:endParaRPr lang="en-US" sz="1600" dirty="0">
              <a:solidFill>
                <a:srgbClr val="333333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1600" i="1" dirty="0">
                <a:solidFill>
                  <a:srgbClr val="333333"/>
                </a:solidFill>
              </a:rPr>
              <a:t>J. Appl. Phys.</a:t>
            </a:r>
            <a:r>
              <a:rPr lang="en-US" sz="1600" dirty="0">
                <a:solidFill>
                  <a:srgbClr val="333333"/>
                </a:solidFill>
              </a:rPr>
              <a:t> </a:t>
            </a:r>
            <a:r>
              <a:rPr lang="en-US" sz="1600" b="1" dirty="0">
                <a:solidFill>
                  <a:srgbClr val="333333"/>
                </a:solidFill>
              </a:rPr>
              <a:t>55</a:t>
            </a:r>
            <a:r>
              <a:rPr lang="en-US" sz="1600" dirty="0">
                <a:solidFill>
                  <a:srgbClr val="333333"/>
                </a:solidFill>
              </a:rPr>
              <a:t>, 4052 (1984).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optical loss spectrum in glass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60659" y="1698749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60659" y="4899149"/>
            <a:ext cx="7192741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 rot="16200000">
            <a:off x="227490" y="3098894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log(</a:t>
            </a:r>
            <a:r>
              <a:rPr lang="en-US" sz="2000" i="1" dirty="0">
                <a:latin typeface="Symbol" panose="05050102010706020507" pitchFamily="18" charset="2"/>
              </a:rPr>
              <a:t>a</a:t>
            </a:r>
            <a:r>
              <a:rPr lang="en-US" sz="2000" i="1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454" y="4941008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log(</a:t>
            </a:r>
            <a:r>
              <a:rPr lang="en-US" sz="2000" i="1" dirty="0">
                <a:latin typeface="Symbol" panose="05050102010706020507" pitchFamily="18" charset="2"/>
              </a:rPr>
              <a:t>l</a:t>
            </a:r>
            <a:r>
              <a:rPr lang="en-US" sz="2000" i="1" dirty="0"/>
              <a:t>)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60658" y="2962540"/>
            <a:ext cx="4449542" cy="19366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8537"/>
              </p:ext>
            </p:extLst>
          </p:nvPr>
        </p:nvGraphicFramePr>
        <p:xfrm>
          <a:off x="2107962" y="5629646"/>
          <a:ext cx="61150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3149280" imgH="253800" progId="Equation.DSMT4">
                  <p:embed/>
                </p:oleObj>
              </mc:Choice>
              <mc:Fallback>
                <p:oleObj name="Equation" r:id="rId3" imgW="31492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62" y="5629646"/>
                        <a:ext cx="61150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70546" y="5642385"/>
            <a:ext cx="1324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Total loss: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281158" y="2083523"/>
            <a:ext cx="1292469" cy="2786590"/>
          </a:xfrm>
          <a:custGeom>
            <a:avLst/>
            <a:gdLst>
              <a:gd name="connsiteX0" fmla="*/ 0 w 1008404"/>
              <a:gd name="connsiteY0" fmla="*/ 0 h 1948441"/>
              <a:gd name="connsiteX1" fmla="*/ 282011 w 1008404"/>
              <a:gd name="connsiteY1" fmla="*/ 820396 h 1948441"/>
              <a:gd name="connsiteX2" fmla="*/ 1008404 w 1008404"/>
              <a:gd name="connsiteY2" fmla="*/ 1948441 h 194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404" h="1948441">
                <a:moveTo>
                  <a:pt x="0" y="0"/>
                </a:moveTo>
                <a:cubicBezTo>
                  <a:pt x="56972" y="247828"/>
                  <a:pt x="113944" y="495656"/>
                  <a:pt x="282011" y="820396"/>
                </a:cubicBezTo>
                <a:cubicBezTo>
                  <a:pt x="450078" y="1145136"/>
                  <a:pt x="1008404" y="1948441"/>
                  <a:pt x="1008404" y="1948441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076263" y="2118368"/>
            <a:ext cx="3897675" cy="2751745"/>
          </a:xfrm>
          <a:custGeom>
            <a:avLst/>
            <a:gdLst>
              <a:gd name="connsiteX0" fmla="*/ 3008120 w 3008120"/>
              <a:gd name="connsiteY0" fmla="*/ 0 h 2751745"/>
              <a:gd name="connsiteX1" fmla="*/ 2486827 w 3008120"/>
              <a:gd name="connsiteY1" fmla="*/ 760575 h 2751745"/>
              <a:gd name="connsiteX2" fmla="*/ 1948442 w 3008120"/>
              <a:gd name="connsiteY2" fmla="*/ 1350235 h 2751745"/>
              <a:gd name="connsiteX3" fmla="*/ 999858 w 3008120"/>
              <a:gd name="connsiteY3" fmla="*/ 2162085 h 2751745"/>
              <a:gd name="connsiteX4" fmla="*/ 0 w 3008120"/>
              <a:gd name="connsiteY4" fmla="*/ 2751745 h 27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120" h="2751745">
                <a:moveTo>
                  <a:pt x="3008120" y="0"/>
                </a:moveTo>
                <a:cubicBezTo>
                  <a:pt x="2835780" y="267768"/>
                  <a:pt x="2663440" y="535536"/>
                  <a:pt x="2486827" y="760575"/>
                </a:cubicBezTo>
                <a:cubicBezTo>
                  <a:pt x="2310214" y="985614"/>
                  <a:pt x="2196270" y="1116650"/>
                  <a:pt x="1948442" y="1350235"/>
                </a:cubicBezTo>
                <a:cubicBezTo>
                  <a:pt x="1700614" y="1583820"/>
                  <a:pt x="1324598" y="1928500"/>
                  <a:pt x="999858" y="2162085"/>
                </a:cubicBezTo>
                <a:cubicBezTo>
                  <a:pt x="675118" y="2395670"/>
                  <a:pt x="337559" y="2573707"/>
                  <a:pt x="0" y="2751745"/>
                </a:cubicBezTo>
              </a:path>
            </a:pathLst>
          </a:custGeom>
          <a:noFill/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1307507" y="2068079"/>
            <a:ext cx="6640082" cy="2230735"/>
          </a:xfrm>
          <a:custGeom>
            <a:avLst/>
            <a:gdLst>
              <a:gd name="connsiteX0" fmla="*/ 0 w 6640082"/>
              <a:gd name="connsiteY0" fmla="*/ 0 h 2230735"/>
              <a:gd name="connsiteX1" fmla="*/ 452927 w 6640082"/>
              <a:gd name="connsiteY1" fmla="*/ 982766 h 2230735"/>
              <a:gd name="connsiteX2" fmla="*/ 1803163 w 6640082"/>
              <a:gd name="connsiteY2" fmla="*/ 1777525 h 2230735"/>
              <a:gd name="connsiteX3" fmla="*/ 3367043 w 6640082"/>
              <a:gd name="connsiteY3" fmla="*/ 2230452 h 2230735"/>
              <a:gd name="connsiteX4" fmla="*/ 4725824 w 6640082"/>
              <a:gd name="connsiteY4" fmla="*/ 1717705 h 2230735"/>
              <a:gd name="connsiteX5" fmla="*/ 5742774 w 6640082"/>
              <a:gd name="connsiteY5" fmla="*/ 974221 h 2230735"/>
              <a:gd name="connsiteX6" fmla="*/ 6640082 w 6640082"/>
              <a:gd name="connsiteY6" fmla="*/ 0 h 22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0082" h="2230735">
                <a:moveTo>
                  <a:pt x="0" y="0"/>
                </a:moveTo>
                <a:cubicBezTo>
                  <a:pt x="76200" y="343256"/>
                  <a:pt x="152400" y="686512"/>
                  <a:pt x="452927" y="982766"/>
                </a:cubicBezTo>
                <a:cubicBezTo>
                  <a:pt x="753454" y="1279020"/>
                  <a:pt x="1317477" y="1569577"/>
                  <a:pt x="1803163" y="1777525"/>
                </a:cubicBezTo>
                <a:cubicBezTo>
                  <a:pt x="2288849" y="1985473"/>
                  <a:pt x="2879933" y="2240422"/>
                  <a:pt x="3367043" y="2230452"/>
                </a:cubicBezTo>
                <a:cubicBezTo>
                  <a:pt x="3854153" y="2220482"/>
                  <a:pt x="4329869" y="1927077"/>
                  <a:pt x="4725824" y="1717705"/>
                </a:cubicBezTo>
                <a:cubicBezTo>
                  <a:pt x="5121779" y="1508333"/>
                  <a:pt x="5423731" y="1260505"/>
                  <a:pt x="5742774" y="974221"/>
                </a:cubicBezTo>
                <a:cubicBezTo>
                  <a:pt x="6061817" y="687937"/>
                  <a:pt x="6350949" y="343968"/>
                  <a:pt x="6640082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6891369" y="2636474"/>
            <a:ext cx="48293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462720" y="2124340"/>
            <a:ext cx="14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Phonon absorption limited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048000" y="3259370"/>
            <a:ext cx="0" cy="4648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04121" y="2214671"/>
            <a:ext cx="14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Rayleigh scattering limited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648200" y="3758448"/>
            <a:ext cx="0" cy="4648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837431" y="3021206"/>
            <a:ext cx="161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Minimum loss window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optical loss in glasses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08" y="1667854"/>
            <a:ext cx="4129535" cy="3124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4475"/>
            <a:ext cx="3395674" cy="4680125"/>
          </a:xfrm>
          <a:prstGeom prst="rect">
            <a:avLst/>
          </a:prstGeom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5987849" y="2738668"/>
            <a:ext cx="1524000" cy="1371600"/>
          </a:xfrm>
          <a:custGeom>
            <a:avLst/>
            <a:gdLst>
              <a:gd name="T0" fmla="*/ 0 w 864"/>
              <a:gd name="T1" fmla="*/ 0 h 864"/>
              <a:gd name="T2" fmla="*/ 762000 w 864"/>
              <a:gd name="T3" fmla="*/ 1295400 h 864"/>
              <a:gd name="T4" fmla="*/ 1524000 w 864"/>
              <a:gd name="T5" fmla="*/ 45720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864">
                <a:moveTo>
                  <a:pt x="0" y="0"/>
                </a:moveTo>
                <a:cubicBezTo>
                  <a:pt x="144" y="384"/>
                  <a:pt x="288" y="768"/>
                  <a:pt x="432" y="816"/>
                </a:cubicBezTo>
                <a:cubicBezTo>
                  <a:pt x="576" y="864"/>
                  <a:pt x="784" y="392"/>
                  <a:pt x="864" y="288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72860" y="3134721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SiO</a:t>
            </a:r>
            <a:r>
              <a:rPr lang="en-US" altLang="zh-CN" sz="16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9945" y="545447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BaF</a:t>
            </a:r>
            <a:r>
              <a:rPr lang="en-US" sz="1400" baseline="-25000" dirty="0"/>
              <a:t>2</a:t>
            </a:r>
            <a:r>
              <a:rPr lang="en-US" sz="1400" dirty="0"/>
              <a:t>-GdF</a:t>
            </a:r>
            <a:r>
              <a:rPr lang="en-US" sz="1400" baseline="-25000" dirty="0"/>
              <a:t>4</a:t>
            </a:r>
            <a:r>
              <a:rPr lang="en-US" sz="1400" dirty="0"/>
              <a:t>-ZrF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03690" y="4707049"/>
            <a:ext cx="11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CaF</a:t>
            </a:r>
            <a:r>
              <a:rPr lang="en-US" sz="1400" baseline="-25000" dirty="0"/>
              <a:t>2</a:t>
            </a:r>
            <a:r>
              <a:rPr lang="en-US" sz="1400" dirty="0"/>
              <a:t>-BaF</a:t>
            </a:r>
            <a:r>
              <a:rPr lang="en-US" sz="1400" baseline="-25000" dirty="0"/>
              <a:t>2</a:t>
            </a:r>
            <a:r>
              <a:rPr lang="en-US" sz="1400" dirty="0"/>
              <a:t>-YF</a:t>
            </a:r>
            <a:r>
              <a:rPr lang="en-US" sz="1400" baseline="-25000" dirty="0"/>
              <a:t>3</a:t>
            </a:r>
            <a:r>
              <a:rPr lang="en-US" sz="1400" dirty="0"/>
              <a:t>-AlF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586569" y="4971637"/>
            <a:ext cx="48293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011996" y="4732687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GeS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27432" y="1732611"/>
            <a:ext cx="144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Electron. Lett.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775 (1981)</a:t>
            </a:r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87381" y="1824944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SiO</a:t>
            </a:r>
            <a:r>
              <a:rPr lang="en-US" altLang="zh-CN" sz="16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9654" y="5040465"/>
            <a:ext cx="4275746" cy="1207936"/>
            <a:chOff x="829654" y="5040465"/>
            <a:chExt cx="4275746" cy="120793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829654" y="5040465"/>
              <a:ext cx="3657600" cy="1207936"/>
            </a:xfrm>
            <a:prstGeom prst="roundRect">
              <a:avLst>
                <a:gd name="adj" fmla="val 12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Concentration scattering is not taken into account, resulting in unrealistically low loss values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4487254" y="5391618"/>
              <a:ext cx="618146" cy="505630"/>
            </a:xfrm>
            <a:prstGeom prst="rightArrow">
              <a:avLst>
                <a:gd name="adj1" fmla="val 50000"/>
                <a:gd name="adj2" fmla="val 4492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AE812-833A-4EE0-AC28-3EB6CAD5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4126503" cy="56162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F46B23-034B-4A97-ADD0-A3B2C6483B19}"/>
              </a:ext>
            </a:extLst>
          </p:cNvPr>
          <p:cNvSpPr/>
          <p:nvPr/>
        </p:nvSpPr>
        <p:spPr>
          <a:xfrm>
            <a:off x="5029200" y="2600605"/>
            <a:ext cx="3423149" cy="153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Photo taken at the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hlinkClick r:id="rId3"/>
              </a:rPr>
              <a:t>Corning Glass Science and Engineering Laboratory</a:t>
            </a:r>
            <a:r>
              <a:rPr lang="en-US" sz="2000" dirty="0"/>
              <a:t>, 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2009146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" y="2157962"/>
            <a:ext cx="5241422" cy="41536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482" name="Picture 2" descr="https://ars.els-cdn.com/content/image/3-s2.0-B9780444510105500225-f08-28-9780444510105.gif">
            <a:extLst>
              <a:ext uri="{FF2B5EF4-FFF2-40B4-BE49-F238E27FC236}">
                <a16:creationId xmlns:a16="http://schemas.microsoft.com/office/drawing/2014/main" id="{60DE744D-1E15-4619-A1A8-9084E4CB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89" y="2456832"/>
            <a:ext cx="2665682" cy="33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148294-E774-41E9-974C-14DA4693571D}"/>
              </a:ext>
            </a:extLst>
          </p:cNvPr>
          <p:cNvSpPr/>
          <p:nvPr/>
        </p:nvSpPr>
        <p:spPr>
          <a:xfrm>
            <a:off x="6248400" y="2094978"/>
            <a:ext cx="2208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Er</a:t>
            </a:r>
            <a:r>
              <a:rPr lang="en-US" sz="1600" baseline="30000" dirty="0">
                <a:latin typeface="Arial" charset="0"/>
              </a:rPr>
              <a:t>3+</a:t>
            </a:r>
            <a:r>
              <a:rPr lang="en-US" sz="1600" dirty="0">
                <a:latin typeface="Arial" charset="0"/>
              </a:rPr>
              <a:t> energy levels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ECD8A-828C-4347-9F8D-4DC73E4E79AE}"/>
              </a:ext>
            </a:extLst>
          </p:cNvPr>
          <p:cNvSpPr/>
          <p:nvPr/>
        </p:nvSpPr>
        <p:spPr>
          <a:xfrm>
            <a:off x="6318200" y="5928103"/>
            <a:ext cx="213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Modern Aspects of Rare Earths and Their Complexes</a:t>
            </a:r>
            <a:r>
              <a:rPr lang="en-US" sz="1100" dirty="0"/>
              <a:t> (2003)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857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" y="2157962"/>
            <a:ext cx="5241422" cy="41536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7742" y="4319894"/>
            <a:ext cx="2434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Absorption spectra of Er</a:t>
            </a:r>
            <a:r>
              <a:rPr lang="en-US" sz="1600" baseline="30000" dirty="0">
                <a:latin typeface="Arial" charset="0"/>
              </a:rPr>
              <a:t>3+</a:t>
            </a:r>
            <a:r>
              <a:rPr lang="en-US" sz="1600" dirty="0">
                <a:latin typeface="Arial" charset="0"/>
              </a:rPr>
              <a:t> in different glasses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59E065-2B02-4316-A3C6-B76696BA9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30" y="2176750"/>
            <a:ext cx="2676841" cy="20108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C84C1B-A906-40A8-8F4C-09A943FD5DF1}"/>
              </a:ext>
            </a:extLst>
          </p:cNvPr>
          <p:cNvSpPr/>
          <p:nvPr/>
        </p:nvSpPr>
        <p:spPr>
          <a:xfrm>
            <a:off x="6216698" y="4983720"/>
            <a:ext cx="2434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" i="1" dirty="0">
                <a:solidFill>
                  <a:srgbClr val="333333"/>
                </a:solidFill>
                <a:latin typeface="Arial" panose="020B0604020202020204" pitchFamily="34" charset="0"/>
              </a:rPr>
              <a:t>J. Lightwave Technol.</a:t>
            </a:r>
            <a:r>
              <a:rPr lang="nl-NL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nl-NL" sz="1100" b="1" dirty="0">
                <a:solidFill>
                  <a:srgbClr val="333333"/>
                </a:solidFill>
                <a:latin typeface="Arial" panose="020B0604020202020204" pitchFamily="34" charset="0"/>
              </a:rPr>
              <a:t>9</a:t>
            </a:r>
            <a:r>
              <a:rPr lang="nl-NL" sz="1100" dirty="0">
                <a:solidFill>
                  <a:srgbClr val="333333"/>
                </a:solidFill>
                <a:latin typeface="Arial" panose="020B0604020202020204" pitchFamily="34" charset="0"/>
              </a:rPr>
              <a:t>, 234 (1991)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9420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29" y="2176702"/>
            <a:ext cx="1991871" cy="1824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2594" y="4114516"/>
            <a:ext cx="2686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Green tint due to Fe</a:t>
            </a:r>
            <a:r>
              <a:rPr lang="en-US" sz="1600" baseline="30000" dirty="0">
                <a:latin typeface="Arial" charset="0"/>
              </a:rPr>
              <a:t>2+</a:t>
            </a:r>
            <a:r>
              <a:rPr lang="en-US" sz="1600" dirty="0">
                <a:latin typeface="Arial" charset="0"/>
              </a:rPr>
              <a:t> ions</a:t>
            </a: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57551"/>
              </p:ext>
            </p:extLst>
          </p:nvPr>
        </p:nvGraphicFramePr>
        <p:xfrm>
          <a:off x="6132318" y="5367338"/>
          <a:ext cx="2514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1295280" imgH="317160" progId="Equation.DSMT4">
                  <p:embed/>
                </p:oleObj>
              </mc:Choice>
              <mc:Fallback>
                <p:oleObj name="Equation" r:id="rId5" imgW="1295280" imgH="317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318" y="5367338"/>
                        <a:ext cx="25146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78908" y="4946352"/>
            <a:ext cx="237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charset="0"/>
              </a:rPr>
              <a:t>Glass </a:t>
            </a:r>
            <a:r>
              <a:rPr lang="en-US" dirty="0" err="1">
                <a:latin typeface="Arial" charset="0"/>
              </a:rPr>
              <a:t>decolorization</a:t>
            </a:r>
            <a:r>
              <a:rPr lang="en-US" dirty="0">
                <a:latin typeface="Arial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902952-B412-487C-B8D3-F4DC40DE39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" y="2157962"/>
            <a:ext cx="5241422" cy="41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8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color glasses with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8549" r="11475" b="9484"/>
          <a:stretch/>
        </p:blipFill>
        <p:spPr>
          <a:xfrm>
            <a:off x="656970" y="1676400"/>
            <a:ext cx="17526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52615"/>
            <a:ext cx="1217408" cy="171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286000" cy="3817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4" y="4006334"/>
            <a:ext cx="3554682" cy="1794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325" y="2371156"/>
            <a:ext cx="1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Cobalt 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7237" y="2371157"/>
            <a:ext cx="137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Chromium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522" y="5879068"/>
            <a:ext cx="137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Room 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1536" y="5879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UV illumination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234" y="4580222"/>
            <a:ext cx="182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Uranium glass (Vaseline glass)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5876" y="5602069"/>
            <a:ext cx="144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Manganese amethyst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1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rgbClr val="006600"/>
                </a:solidFill>
              </a:rPr>
              <a:t>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rgbClr val="006600"/>
                </a:solidFill>
              </a:rPr>
              <a:t>Precipitation of small crystals or metal nanoparticles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Rayleigh scattering by nanocrystals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Plasmon resonance of metal nanoparticles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3048000"/>
            <a:ext cx="3353635" cy="2515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810000" cy="25152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8435" y="5688661"/>
            <a:ext cx="3361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Opalescent glass: nanocrystals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5800" y="5682514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Lycurgus Cup: Au-Ag nanoparticles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1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Striking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514"/>
            <a:ext cx="8077200" cy="4541904"/>
          </a:xfrm>
        </p:spPr>
        <p:txBody>
          <a:bodyPr/>
          <a:lstStyle/>
          <a:p>
            <a:r>
              <a:rPr lang="en-US" dirty="0"/>
              <a:t>Coloring of glass via heat treatment</a:t>
            </a:r>
          </a:p>
          <a:p>
            <a:r>
              <a:rPr lang="en-US" dirty="0"/>
              <a:t>Example: gold-ruby striking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0" y="3655319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4667"/>
          <a:stretch/>
        </p:blipFill>
        <p:spPr>
          <a:xfrm>
            <a:off x="4733660" y="3809286"/>
            <a:ext cx="1219200" cy="1280160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 bwMode="auto">
          <a:xfrm>
            <a:off x="3023790" y="3132032"/>
            <a:ext cx="2514600" cy="535394"/>
          </a:xfrm>
          <a:prstGeom prst="curvedDownArrow">
            <a:avLst>
              <a:gd name="adj1" fmla="val 25000"/>
              <a:gd name="adj2" fmla="val 74134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631" y="262331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Annealing at 500 – 700 °C</a:t>
            </a:r>
          </a:p>
        </p:txBody>
      </p:sp>
      <p:sp>
        <p:nvSpPr>
          <p:cNvPr id="11" name="Curved Down Arrow 10"/>
          <p:cNvSpPr/>
          <p:nvPr/>
        </p:nvSpPr>
        <p:spPr bwMode="auto">
          <a:xfrm flipH="1" flipV="1">
            <a:off x="2871390" y="5190758"/>
            <a:ext cx="2514600" cy="523287"/>
          </a:xfrm>
          <a:prstGeom prst="curvedDownArrow">
            <a:avLst>
              <a:gd name="adj1" fmla="val 25000"/>
              <a:gd name="adj2" fmla="val 74134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274" y="5880447"/>
            <a:ext cx="30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Melt at 1400 °C and quench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609589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Nature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407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691 (2000)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775" y="4511289"/>
            <a:ext cx="5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</a:t>
            </a:r>
            <a:r>
              <a:rPr lang="en-US" sz="2000" baseline="30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017" y="3911124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  <a:r>
              <a:rPr lang="en-US" sz="2000" baseline="30000" dirty="0"/>
              <a:t>2-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141622" y="4236984"/>
            <a:ext cx="228508" cy="27430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40448" y="4236984"/>
            <a:ext cx="228600" cy="274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54288" y="4511289"/>
            <a:ext cx="5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</a:t>
            </a:r>
            <a:r>
              <a:rPr lang="en-US" sz="2000" baseline="300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8161" y="4207805"/>
            <a:ext cx="9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Unfired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1076" y="4245530"/>
            <a:ext cx="9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Fired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0664" y="4063376"/>
            <a:ext cx="222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 nanoparticles (dia. 5 – 60 nm)</a:t>
            </a:r>
            <a:endParaRPr lang="en-US" sz="20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/>
              <a:t>Refraction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10"/>
            <a:ext cx="7086600" cy="5153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r="7387"/>
          <a:stretch/>
        </p:blipFill>
        <p:spPr>
          <a:xfrm>
            <a:off x="6553199" y="1704110"/>
            <a:ext cx="2590801" cy="5153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1" y="1809161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Leeuwenhoek Microscope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10927"/>
            <a:ext cx="1981200" cy="2147073"/>
          </a:xfrm>
          <a:prstGeom prst="rect">
            <a:avLst/>
          </a:prstGeom>
        </p:spPr>
      </p:pic>
      <p:pic>
        <p:nvPicPr>
          <p:cNvPr id="17410" name="Picture 2" descr="Image result for leeuwenhoek figure">
            <a:extLst>
              <a:ext uri="{FF2B5EF4-FFF2-40B4-BE49-F238E27FC236}">
                <a16:creationId xmlns:a16="http://schemas.microsoft.com/office/drawing/2014/main" id="{7BFC7464-EABF-4B7E-B05E-248FFF86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110"/>
            <a:ext cx="4953000" cy="3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6D818D-4DEC-4586-9F82-83CB839A657A}"/>
              </a:ext>
            </a:extLst>
          </p:cNvPr>
          <p:cNvSpPr/>
          <p:nvPr/>
        </p:nvSpPr>
        <p:spPr>
          <a:xfrm>
            <a:off x="17964" y="1796657"/>
            <a:ext cx="202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flesh-fiber, split and pressed flat</a:t>
            </a:r>
          </a:p>
        </p:txBody>
      </p:sp>
    </p:spTree>
    <p:extLst>
      <p:ext uri="{BB962C8B-B14F-4D97-AF65-F5344CB8AC3E}">
        <p14:creationId xmlns:p14="http://schemas.microsoft.com/office/powerpoint/2010/main" val="2193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9458" name="Picture 2" descr="https://upload.wikimedia.org/wikipedia/commons/0/0a/Bare_bones_of_an_electrochromic_devices.png">
            <a:extLst>
              <a:ext uri="{FF2B5EF4-FFF2-40B4-BE49-F238E27FC236}">
                <a16:creationId xmlns:a16="http://schemas.microsoft.com/office/drawing/2014/main" id="{792151AB-37CC-46CB-9736-55DE0FD2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9" y="2286000"/>
            <a:ext cx="4971775" cy="29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55">
            <a:extLst>
              <a:ext uri="{FF2B5EF4-FFF2-40B4-BE49-F238E27FC236}">
                <a16:creationId xmlns:a16="http://schemas.microsoft.com/office/drawing/2014/main" id="{CF678D74-8F37-4EDD-82CB-F9410CB38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772" r="2222" b="5870"/>
          <a:stretch/>
        </p:blipFill>
        <p:spPr bwMode="auto">
          <a:xfrm>
            <a:off x="5433222" y="2474611"/>
            <a:ext cx="327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9F3BD-BE5A-438F-9C41-755CEAC2E4BC}"/>
              </a:ext>
            </a:extLst>
          </p:cNvPr>
          <p:cNvSpPr txBox="1"/>
          <p:nvPr/>
        </p:nvSpPr>
        <p:spPr>
          <a:xfrm>
            <a:off x="7294467" y="543466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© Gentex Corp</a:t>
            </a:r>
          </a:p>
        </p:txBody>
      </p:sp>
    </p:spTree>
    <p:extLst>
      <p:ext uri="{BB962C8B-B14F-4D97-AF65-F5344CB8AC3E}">
        <p14:creationId xmlns:p14="http://schemas.microsoft.com/office/powerpoint/2010/main" val="3701583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  <a:p>
            <a:r>
              <a:rPr lang="en-US" sz="2000" dirty="0"/>
              <a:t>Carrier injection into transparent conductors to modulate FCA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0226"/>
            <a:ext cx="4876800" cy="394217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50854"/>
              </p:ext>
            </p:extLst>
          </p:nvPr>
        </p:nvGraphicFramePr>
        <p:xfrm>
          <a:off x="5875946" y="3463971"/>
          <a:ext cx="2540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1307880" imgH="241200" progId="Equation.DSMT4">
                  <p:embed/>
                </p:oleObj>
              </mc:Choice>
              <mc:Fallback>
                <p:oleObj name="Equation" r:id="rId4" imgW="130788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946" y="3463971"/>
                        <a:ext cx="25400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40886"/>
              </p:ext>
            </p:extLst>
          </p:nvPr>
        </p:nvGraphicFramePr>
        <p:xfrm>
          <a:off x="6517296" y="4429780"/>
          <a:ext cx="12573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296" y="4429780"/>
                        <a:ext cx="12573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7145946" y="3938263"/>
            <a:ext cx="0" cy="4181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399821" y="2745727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Bleached transparent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9821" y="4916269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Colored brown-gray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2425" y="5909846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500</a:t>
            </a:r>
            <a:r>
              <a:rPr lang="en-US" sz="1600" dirty="0"/>
              <a:t>, 323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3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  <a:p>
            <a:r>
              <a:rPr lang="en-US" sz="2000" dirty="0"/>
              <a:t>Carrier injection into transparent conductors to modulate FCA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2632816"/>
            <a:ext cx="7315200" cy="3262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2425" y="6076161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500</a:t>
            </a:r>
            <a:r>
              <a:rPr lang="en-US" sz="1600" dirty="0"/>
              <a:t>, 323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5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Refraction</a:t>
            </a:r>
          </a:p>
          <a:p>
            <a:pPr lvl="1"/>
            <a:r>
              <a:rPr lang="en-US" dirty="0"/>
              <a:t>Microscopic origin of refraction and chromatic dispersion</a:t>
            </a:r>
          </a:p>
          <a:p>
            <a:pPr lvl="1"/>
            <a:r>
              <a:rPr lang="en-US" dirty="0"/>
              <a:t>Composition dependence of refractive indices</a:t>
            </a:r>
          </a:p>
          <a:p>
            <a:pPr lvl="1"/>
            <a:r>
              <a:rPr lang="en-US" dirty="0"/>
              <a:t>Abbe number</a:t>
            </a:r>
          </a:p>
          <a:p>
            <a:r>
              <a:rPr lang="en-US" sz="2000" dirty="0"/>
              <a:t>Attenuation</a:t>
            </a:r>
          </a:p>
          <a:p>
            <a:pPr lvl="1"/>
            <a:r>
              <a:rPr lang="en-US" dirty="0"/>
              <a:t>Optical loss mechanisms in general materials</a:t>
            </a:r>
          </a:p>
          <a:p>
            <a:pPr lvl="1"/>
            <a:r>
              <a:rPr lang="en-US" dirty="0"/>
              <a:t>Optical loss mechanisms in glasses</a:t>
            </a:r>
          </a:p>
          <a:p>
            <a:pPr lvl="1"/>
            <a:r>
              <a:rPr lang="en-US" dirty="0"/>
              <a:t>Electronic, vibrational, and scattering losses</a:t>
            </a:r>
          </a:p>
          <a:p>
            <a:r>
              <a:rPr lang="en-US" sz="2000" dirty="0"/>
              <a:t>Coloring</a:t>
            </a:r>
          </a:p>
          <a:p>
            <a:pPr lvl="1"/>
            <a:r>
              <a:rPr lang="en-US" dirty="0"/>
              <a:t>Ion additives</a:t>
            </a:r>
          </a:p>
          <a:p>
            <a:pPr lvl="1"/>
            <a:r>
              <a:rPr lang="en-US" dirty="0"/>
              <a:t>Scattering by nanoparticles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Global submarine optical fiber network">
            <a:extLst>
              <a:ext uri="{FF2B5EF4-FFF2-40B4-BE49-F238E27FC236}">
                <a16:creationId xmlns:a16="http://schemas.microsoft.com/office/drawing/2014/main" id="{5A237F2A-5B87-4F98-BAF9-865F63A70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"/>
          <a:stretch/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Transparency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8DA2C6-36EA-4D57-B46E-56C43B0923BF}"/>
              </a:ext>
            </a:extLst>
          </p:cNvPr>
          <p:cNvSpPr/>
          <p:nvPr/>
        </p:nvSpPr>
        <p:spPr>
          <a:xfrm>
            <a:off x="279856" y="6192199"/>
            <a:ext cx="858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7F7F7"/>
                </a:solidFill>
              </a:rPr>
              <a:t>‘People think that data is in the cloud, but it’s not. It’s in the ocean.’</a:t>
            </a:r>
            <a:endParaRPr lang="en-US" sz="2000" b="1" i="0" dirty="0">
              <a:solidFill>
                <a:srgbClr val="F7F7F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953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99A15-D615-46F9-B09A-8D4E0C22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495"/>
            <a:ext cx="9144000" cy="46637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4000" dirty="0">
                <a:solidFill>
                  <a:srgbClr val="006600"/>
                </a:solidFill>
              </a:rPr>
              <a:t>l</a:t>
            </a:r>
            <a:r>
              <a:rPr lang="en-US" sz="4000" dirty="0">
                <a:solidFill>
                  <a:srgbClr val="0000FF"/>
                </a:solidFill>
              </a:rPr>
              <a:t>o</a:t>
            </a:r>
            <a:r>
              <a:rPr lang="en-US" sz="4000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7083" y="6434984"/>
            <a:ext cx="3369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Palau de la </a:t>
            </a:r>
            <a:r>
              <a:rPr lang="en-US" sz="1400" dirty="0" err="1"/>
              <a:t>Musica</a:t>
            </a:r>
            <a:r>
              <a:rPr lang="en-US" sz="1400" dirty="0"/>
              <a:t> </a:t>
            </a:r>
            <a:r>
              <a:rPr lang="en-US" sz="1400" dirty="0" err="1"/>
              <a:t>Catalana</a:t>
            </a:r>
            <a:r>
              <a:rPr lang="en-US" sz="1400" dirty="0"/>
              <a:t>, Barcelona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292"/>
            <a:ext cx="8077200" cy="1066800"/>
          </a:xfrm>
        </p:spPr>
        <p:txBody>
          <a:bodyPr/>
          <a:lstStyle/>
          <a:p>
            <a:r>
              <a:rPr lang="en-US" sz="2700" dirty="0"/>
              <a:t>Maxwell Equations (‘macroscopic’ differential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746"/>
            <a:ext cx="8229600" cy="42672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Gauss’s Law:</a:t>
            </a:r>
          </a:p>
          <a:p>
            <a:pPr>
              <a:spcBef>
                <a:spcPts val="3000"/>
              </a:spcBef>
            </a:pPr>
            <a:r>
              <a:rPr lang="en-US" dirty="0"/>
              <a:t>Gauss’s Law for magnetism:</a:t>
            </a:r>
          </a:p>
          <a:p>
            <a:pPr>
              <a:spcBef>
                <a:spcPts val="3000"/>
              </a:spcBef>
            </a:pPr>
            <a:r>
              <a:rPr lang="en-US" dirty="0"/>
              <a:t>Faraday’s Law:</a:t>
            </a:r>
          </a:p>
          <a:p>
            <a:pPr>
              <a:spcBef>
                <a:spcPts val="3000"/>
              </a:spcBef>
            </a:pPr>
            <a:r>
              <a:rPr lang="en-US" dirty="0"/>
              <a:t>Ampere’s Law: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291870"/>
              </p:ext>
            </p:extLst>
          </p:nvPr>
        </p:nvGraphicFramePr>
        <p:xfrm>
          <a:off x="2817172" y="1636490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60240" imgH="241200" progId="Equation.DSMT4">
                  <p:embed/>
                </p:oleObj>
              </mc:Choice>
              <mc:Fallback>
                <p:oleObj name="Equation" r:id="rId3" imgW="660240" imgH="241200" progId="Equation.DSMT4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172" y="1636490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9281"/>
              </p:ext>
            </p:extLst>
          </p:nvPr>
        </p:nvGraphicFramePr>
        <p:xfrm>
          <a:off x="4844838" y="2402020"/>
          <a:ext cx="128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230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38" y="2402020"/>
                        <a:ext cx="12858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2919"/>
              </p:ext>
            </p:extLst>
          </p:nvPr>
        </p:nvGraphicFramePr>
        <p:xfrm>
          <a:off x="3085695" y="2939309"/>
          <a:ext cx="192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695" y="2939309"/>
                        <a:ext cx="19272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8856"/>
              </p:ext>
            </p:extLst>
          </p:nvPr>
        </p:nvGraphicFramePr>
        <p:xfrm>
          <a:off x="3030908" y="3700595"/>
          <a:ext cx="2481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079280" imgH="393480" progId="Equation.DSMT4">
                  <p:embed/>
                </p:oleObj>
              </mc:Choice>
              <mc:Fallback>
                <p:oleObj name="Equation" r:id="rId9" imgW="1079280" imgH="39348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908" y="3700595"/>
                        <a:ext cx="24812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6" name="Picture 6" descr="C:\Users\hjj\Desktop\James_Clerk_Maxwel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393" y="1636844"/>
            <a:ext cx="190117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01924" y="3792809"/>
            <a:ext cx="2058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James C. Maxwell (1831-1879)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03057"/>
              </p:ext>
            </p:extLst>
          </p:nvPr>
        </p:nvGraphicFramePr>
        <p:xfrm>
          <a:off x="762000" y="5029200"/>
          <a:ext cx="7543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Magnetic induction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displacement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J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baseline="0" dirty="0"/>
                        <a:t> current density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dirty="0"/>
                        <a:t> charge density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 in amorphous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General form for non-</a:t>
            </a:r>
            <a:r>
              <a:rPr lang="en-US" dirty="0" err="1"/>
              <a:t>bianisotropic</a:t>
            </a:r>
            <a:r>
              <a:rPr lang="en-US" dirty="0"/>
              <a:t> media:</a:t>
            </a:r>
          </a:p>
          <a:p>
            <a:pPr>
              <a:spcBef>
                <a:spcPts val="1000"/>
              </a:spcBef>
            </a:pPr>
            <a:endParaRPr lang="en-US" sz="3200" dirty="0"/>
          </a:p>
          <a:p>
            <a:pPr>
              <a:spcBef>
                <a:spcPts val="1000"/>
              </a:spcBef>
            </a:pPr>
            <a:r>
              <a:rPr lang="en-US" dirty="0"/>
              <a:t>Most amorphous materials are isotropic</a:t>
            </a:r>
          </a:p>
          <a:p>
            <a:pPr lvl="1">
              <a:spcBef>
                <a:spcPts val="1000"/>
              </a:spcBef>
            </a:pP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(or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) always align in the same direction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 most non-magnetic glasses, </a:t>
            </a:r>
            <a:r>
              <a:rPr lang="en-US" i="1" dirty="0" err="1">
                <a:latin typeface="Symbol" pitchFamily="18" charset="2"/>
              </a:rPr>
              <a:t>m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 is close to 1 (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56424"/>
              </p:ext>
            </p:extLst>
          </p:nvPr>
        </p:nvGraphicFramePr>
        <p:xfrm>
          <a:off x="850440" y="2059628"/>
          <a:ext cx="1809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40" y="2059628"/>
                        <a:ext cx="18097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76519"/>
              </p:ext>
            </p:extLst>
          </p:nvPr>
        </p:nvGraphicFramePr>
        <p:xfrm>
          <a:off x="3227388" y="2059628"/>
          <a:ext cx="23352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059628"/>
                        <a:ext cx="233521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1457"/>
              </p:ext>
            </p:extLst>
          </p:nvPr>
        </p:nvGraphicFramePr>
        <p:xfrm>
          <a:off x="966488" y="4030172"/>
          <a:ext cx="14589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88" y="4030172"/>
                        <a:ext cx="14589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0095"/>
              </p:ext>
            </p:extLst>
          </p:nvPr>
        </p:nvGraphicFramePr>
        <p:xfrm>
          <a:off x="2751746" y="4030662"/>
          <a:ext cx="1476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46" y="4030662"/>
                        <a:ext cx="1476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20766"/>
              </p:ext>
            </p:extLst>
          </p:nvPr>
        </p:nvGraphicFramePr>
        <p:xfrm>
          <a:off x="937913" y="4612620"/>
          <a:ext cx="4143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803240" imgH="228600" progId="Equation.DSMT4">
                  <p:embed/>
                </p:oleObj>
              </mc:Choice>
              <mc:Fallback>
                <p:oleObj name="Equation" r:id="rId12" imgW="1803240" imgH="228600" progId="Equation.DSMT4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913" y="4612620"/>
                        <a:ext cx="4143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19990"/>
              </p:ext>
            </p:extLst>
          </p:nvPr>
        </p:nvGraphicFramePr>
        <p:xfrm>
          <a:off x="944263" y="5215820"/>
          <a:ext cx="566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2463480" imgH="228600" progId="Equation.DSMT4">
                  <p:embed/>
                </p:oleObj>
              </mc:Choice>
              <mc:Fallback>
                <p:oleObj name="Equation" r:id="rId14" imgW="2463480" imgH="228600" progId="Equation.DSMT4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63" y="5215820"/>
                        <a:ext cx="56610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678048" y="5086010"/>
            <a:ext cx="186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6389" y="4063969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Linear media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88942"/>
              </p:ext>
            </p:extLst>
          </p:nvPr>
        </p:nvGraphicFramePr>
        <p:xfrm>
          <a:off x="955005" y="5843645"/>
          <a:ext cx="32686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1625400" imgH="266400" progId="Equation.DSMT4">
                  <p:embed/>
                </p:oleObj>
              </mc:Choice>
              <mc:Fallback>
                <p:oleObj name="Equation" r:id="rId16" imgW="1625400" imgH="2664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05" y="5843645"/>
                        <a:ext cx="326866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5800" y="5890446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of glass: general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58"/>
            <a:ext cx="8077200" cy="88430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Addition of heavy elements increases index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Lead-containing glasses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52" y="2641362"/>
            <a:ext cx="4004126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554672"/>
            <a:ext cx="3733800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prstClr val="black"/>
                </a:solidFill>
              </a:rPr>
              <a:t>Addition of alkali oxides increases index</a:t>
            </a:r>
          </a:p>
          <a:p>
            <a:pPr marL="795338" lvl="1" indent="-338138" fontAlgn="base">
              <a:spcBef>
                <a:spcPts val="1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400" kern="0" dirty="0">
                <a:solidFill>
                  <a:prstClr val="black"/>
                </a:solidFill>
              </a:rPr>
              <a:t>NBOs have larger polarizability than BOs</a:t>
            </a:r>
          </a:p>
          <a:p>
            <a:pPr marL="342900" lvl="0" indent="-342900" fontAlgn="base">
              <a:spcBef>
                <a:spcPts val="1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prstClr val="black"/>
                </a:solidFill>
              </a:rPr>
              <a:t>Fictive temperature (density) dependence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6530" y="608106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Rawson, </a:t>
            </a:r>
            <a:r>
              <a:rPr lang="en-US" sz="1400" i="1" dirty="0">
                <a:latin typeface="Arial" panose="020B0604020202020204" pitchFamily="34" charset="0"/>
              </a:rPr>
              <a:t>Properties and Applications of Glasses</a:t>
            </a:r>
            <a:r>
              <a:rPr lang="en-US" sz="1400" dirty="0">
                <a:latin typeface="Arial" panose="020B0604020202020204" pitchFamily="34" charset="0"/>
              </a:rPr>
              <a:t> (1980)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951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29207</TotalTime>
  <Words>1620</Words>
  <Application>Microsoft Office PowerPoint</Application>
  <PresentationFormat>On-screen Show (4:3)</PresentationFormat>
  <Paragraphs>447</Paragraphs>
  <Slides>43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宋体</vt:lpstr>
      <vt:lpstr>Arial</vt:lpstr>
      <vt:lpstr>Arial Black</vt:lpstr>
      <vt:lpstr>Calibri</vt:lpstr>
      <vt:lpstr>Cambria Math</vt:lpstr>
      <vt:lpstr>Comic Sans MS</vt:lpstr>
      <vt:lpstr>Open Sans</vt:lpstr>
      <vt:lpstr>Symbol</vt:lpstr>
      <vt:lpstr>Times New Roman</vt:lpstr>
      <vt:lpstr>Wingdings</vt:lpstr>
      <vt:lpstr>Pixel</vt:lpstr>
      <vt:lpstr>Equation</vt:lpstr>
      <vt:lpstr>MIT 3.071 Amorphous Materials  13: Optical Properties</vt:lpstr>
      <vt:lpstr>After-class reading list</vt:lpstr>
      <vt:lpstr>PowerPoint Presentation</vt:lpstr>
      <vt:lpstr>Refraction</vt:lpstr>
      <vt:lpstr>Transparency</vt:lpstr>
      <vt:lpstr>Color</vt:lpstr>
      <vt:lpstr>Maxwell Equations (‘macroscopic’ differential form)</vt:lpstr>
      <vt:lpstr>Constitutive relations in amorphous materials</vt:lpstr>
      <vt:lpstr>Refractive index of glass: general trends</vt:lpstr>
      <vt:lpstr>Kramers-Kronig (K-K) relation</vt:lpstr>
      <vt:lpstr>Refractive index of glasses</vt:lpstr>
      <vt:lpstr>Chromatic dispersion of glasses</vt:lpstr>
      <vt:lpstr>Chromatic dispersion of glasses</vt:lpstr>
      <vt:lpstr>Chromatic dispersion of glasses</vt:lpstr>
      <vt:lpstr>PowerPoint Presentation</vt:lpstr>
      <vt:lpstr>Dispersive concentrators for lateral solar spectrum splitting</vt:lpstr>
      <vt:lpstr>Optical loss in silica glass</vt:lpstr>
      <vt:lpstr>Optical loss / attenuation mechanisms</vt:lpstr>
      <vt:lpstr>Optical loss mechanisms in glasses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Vibrational absorption</vt:lpstr>
      <vt:lpstr>Infrared windows of common optical materials</vt:lpstr>
      <vt:lpstr>Sources of Rayleigh scattering in glass</vt:lpstr>
      <vt:lpstr>Intrinsic optical loss spectrum in glass</vt:lpstr>
      <vt:lpstr>Total optical loss in glasses</vt:lpstr>
      <vt:lpstr>PowerPoint Presentation</vt:lpstr>
      <vt:lpstr>Transparent glass coloring: absorption</vt:lpstr>
      <vt:lpstr>Transparent glass coloring: absorption</vt:lpstr>
      <vt:lpstr>Transparent glass coloring: absorption</vt:lpstr>
      <vt:lpstr>Examples of color glasses with ion additives</vt:lpstr>
      <vt:lpstr>Transparent glass coloring: scattering</vt:lpstr>
      <vt:lpstr>Striking colors</vt:lpstr>
      <vt:lpstr>Photochromic and electrochromic glasses</vt:lpstr>
      <vt:lpstr>Photochromic and electrochromic glasses</vt:lpstr>
      <vt:lpstr>Photochromic and electrochromic glasses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3708</cp:revision>
  <dcterms:created xsi:type="dcterms:W3CDTF">2006-08-16T00:00:00Z</dcterms:created>
  <dcterms:modified xsi:type="dcterms:W3CDTF">2021-04-28T02:18:57Z</dcterms:modified>
</cp:coreProperties>
</file>