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81" r:id="rId3"/>
    <p:sldId id="283" r:id="rId4"/>
    <p:sldId id="284" r:id="rId5"/>
    <p:sldId id="285" r:id="rId6"/>
    <p:sldId id="286" r:id="rId7"/>
    <p:sldId id="287" r:id="rId8"/>
    <p:sldId id="288" r:id="rId9"/>
    <p:sldId id="289" r:id="rId10"/>
    <p:sldId id="290" r:id="rId11"/>
    <p:sldId id="292" r:id="rId12"/>
    <p:sldId id="291" r:id="rId13"/>
    <p:sldId id="293" r:id="rId14"/>
    <p:sldId id="296" r:id="rId15"/>
    <p:sldId id="294" r:id="rId16"/>
    <p:sldId id="295" r:id="rId17"/>
    <p:sldId id="298" r:id="rId18"/>
    <p:sldId id="299" r:id="rId19"/>
    <p:sldId id="300" r:id="rId20"/>
    <p:sldId id="297" r:id="rId21"/>
    <p:sldId id="282" r:id="rId22"/>
    <p:sldId id="301" r:id="rId23"/>
    <p:sldId id="30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CC00"/>
    <a:srgbClr val="89CC40"/>
    <a:srgbClr val="006600"/>
    <a:srgbClr val="D1E1FF"/>
    <a:srgbClr val="ABC7FF"/>
    <a:srgbClr val="8FB7FF"/>
    <a:srgbClr val="F7FAFF"/>
    <a:srgbClr val="E1EBFF"/>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83" autoAdjust="0"/>
    <p:restoredTop sz="93515" autoAdjust="0"/>
  </p:normalViewPr>
  <p:slideViewPr>
    <p:cSldViewPr>
      <p:cViewPr varScale="1">
        <p:scale>
          <a:sx n="60" d="100"/>
          <a:sy n="60" d="100"/>
        </p:scale>
        <p:origin x="902" y="19"/>
      </p:cViewPr>
      <p:guideLst>
        <p:guide orient="horz" pos="2160"/>
        <p:guide pos="2880"/>
      </p:guideLst>
    </p:cSldViewPr>
  </p:slideViewPr>
  <p:outlineViewPr>
    <p:cViewPr>
      <p:scale>
        <a:sx n="33" d="100"/>
        <a:sy n="33" d="100"/>
      </p:scale>
      <p:origin x="0" y="-292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J HU" userId="f9cbafaa3520ff22" providerId="LiveId" clId="{4D34D1B4-5CD1-4C98-8D5D-718DC7965F33}"/>
  </pc:docChgLst>
  <pc:docChgLst>
    <pc:chgData name="JJ HU" userId="f9cbafaa3520ff22" providerId="LiveId" clId="{E6645A38-BE92-4C36-9EA8-FDDF2FD7D600}"/>
    <pc:docChg chg="undo custSel addSld delSld modSld">
      <pc:chgData name="JJ HU" userId="f9cbafaa3520ff22" providerId="LiveId" clId="{E6645A38-BE92-4C36-9EA8-FDDF2FD7D600}" dt="2019-09-11T14:29:01.242" v="203" actId="2696"/>
      <pc:docMkLst>
        <pc:docMk/>
      </pc:docMkLst>
      <pc:sldChg chg="modNotesTx">
        <pc:chgData name="JJ HU" userId="f9cbafaa3520ff22" providerId="LiveId" clId="{E6645A38-BE92-4C36-9EA8-FDDF2FD7D600}" dt="2019-09-09T16:45:42.138" v="119" actId="20577"/>
        <pc:sldMkLst>
          <pc:docMk/>
          <pc:sldMk cId="1249331155" sldId="288"/>
        </pc:sldMkLst>
      </pc:sldChg>
      <pc:sldChg chg="modSp">
        <pc:chgData name="JJ HU" userId="f9cbafaa3520ff22" providerId="LiveId" clId="{E6645A38-BE92-4C36-9EA8-FDDF2FD7D600}" dt="2019-09-09T17:12:46.131" v="120" actId="6549"/>
        <pc:sldMkLst>
          <pc:docMk/>
          <pc:sldMk cId="1393642414" sldId="296"/>
        </pc:sldMkLst>
        <pc:spChg chg="mod">
          <ac:chgData name="JJ HU" userId="f9cbafaa3520ff22" providerId="LiveId" clId="{E6645A38-BE92-4C36-9EA8-FDDF2FD7D600}" dt="2019-09-09T17:12:46.131" v="120" actId="6549"/>
          <ac:spMkLst>
            <pc:docMk/>
            <pc:sldMk cId="1393642414" sldId="296"/>
            <ac:spMk id="9" creationId="{00000000-0000-0000-0000-000000000000}"/>
          </ac:spMkLst>
        </pc:spChg>
      </pc:sldChg>
      <pc:sldChg chg="modSp">
        <pc:chgData name="JJ HU" userId="f9cbafaa3520ff22" providerId="LiveId" clId="{E6645A38-BE92-4C36-9EA8-FDDF2FD7D600}" dt="2019-09-09T17:26:33.142" v="121" actId="6549"/>
        <pc:sldMkLst>
          <pc:docMk/>
          <pc:sldMk cId="617790151" sldId="298"/>
        </pc:sldMkLst>
        <pc:spChg chg="mod">
          <ac:chgData name="JJ HU" userId="f9cbafaa3520ff22" providerId="LiveId" clId="{E6645A38-BE92-4C36-9EA8-FDDF2FD7D600}" dt="2019-09-09T17:26:33.142" v="121" actId="6549"/>
          <ac:spMkLst>
            <pc:docMk/>
            <pc:sldMk cId="617790151" sldId="298"/>
            <ac:spMk id="12" creationId="{00000000-0000-0000-0000-000000000000}"/>
          </ac:spMkLst>
        </pc:spChg>
      </pc:sldChg>
      <pc:sldChg chg="modSp">
        <pc:chgData name="JJ HU" userId="f9cbafaa3520ff22" providerId="LiveId" clId="{E6645A38-BE92-4C36-9EA8-FDDF2FD7D600}" dt="2019-09-10T18:29:21.413" v="125" actId="313"/>
        <pc:sldMkLst>
          <pc:docMk/>
          <pc:sldMk cId="3464569560" sldId="299"/>
        </pc:sldMkLst>
        <pc:spChg chg="mod">
          <ac:chgData name="JJ HU" userId="f9cbafaa3520ff22" providerId="LiveId" clId="{E6645A38-BE92-4C36-9EA8-FDDF2FD7D600}" dt="2019-09-10T18:29:21.413" v="125" actId="313"/>
          <ac:spMkLst>
            <pc:docMk/>
            <pc:sldMk cId="3464569560" sldId="299"/>
            <ac:spMk id="3" creationId="{00000000-0000-0000-0000-000000000000}"/>
          </ac:spMkLst>
        </pc:spChg>
      </pc:sldChg>
      <pc:sldChg chg="modSp">
        <pc:chgData name="JJ HU" userId="f9cbafaa3520ff22" providerId="LiveId" clId="{E6645A38-BE92-4C36-9EA8-FDDF2FD7D600}" dt="2019-09-11T14:27:44.181" v="190" actId="1035"/>
        <pc:sldMkLst>
          <pc:docMk/>
          <pc:sldMk cId="3314732532" sldId="301"/>
        </pc:sldMkLst>
        <pc:spChg chg="mod">
          <ac:chgData name="JJ HU" userId="f9cbafaa3520ff22" providerId="LiveId" clId="{E6645A38-BE92-4C36-9EA8-FDDF2FD7D600}" dt="2019-09-11T14:27:39.766" v="182" actId="14100"/>
          <ac:spMkLst>
            <pc:docMk/>
            <pc:sldMk cId="3314732532" sldId="301"/>
            <ac:spMk id="2" creationId="{00000000-0000-0000-0000-000000000000}"/>
          </ac:spMkLst>
        </pc:spChg>
        <pc:spChg chg="mod">
          <ac:chgData name="JJ HU" userId="f9cbafaa3520ff22" providerId="LiveId" clId="{E6645A38-BE92-4C36-9EA8-FDDF2FD7D600}" dt="2019-09-11T14:27:44.181" v="190" actId="1035"/>
          <ac:spMkLst>
            <pc:docMk/>
            <pc:sldMk cId="3314732532" sldId="301"/>
            <ac:spMk id="3" creationId="{00000000-0000-0000-0000-000000000000}"/>
          </ac:spMkLst>
        </pc:spChg>
      </pc:sldChg>
      <pc:sldChg chg="addSp delSp modSp">
        <pc:chgData name="JJ HU" userId="f9cbafaa3520ff22" providerId="LiveId" clId="{E6645A38-BE92-4C36-9EA8-FDDF2FD7D600}" dt="2019-09-11T14:28:56.795" v="202" actId="1035"/>
        <pc:sldMkLst>
          <pc:docMk/>
          <pc:sldMk cId="1325436907" sldId="302"/>
        </pc:sldMkLst>
        <pc:spChg chg="del">
          <ac:chgData name="JJ HU" userId="f9cbafaa3520ff22" providerId="LiveId" clId="{E6645A38-BE92-4C36-9EA8-FDDF2FD7D600}" dt="2019-09-11T14:28:35.145" v="192" actId="478"/>
          <ac:spMkLst>
            <pc:docMk/>
            <pc:sldMk cId="1325436907" sldId="302"/>
            <ac:spMk id="2" creationId="{00000000-0000-0000-0000-000000000000}"/>
          </ac:spMkLst>
        </pc:spChg>
        <pc:spChg chg="add del mod">
          <ac:chgData name="JJ HU" userId="f9cbafaa3520ff22" providerId="LiveId" clId="{E6645A38-BE92-4C36-9EA8-FDDF2FD7D600}" dt="2019-09-11T14:28:38.098" v="193" actId="478"/>
          <ac:spMkLst>
            <pc:docMk/>
            <pc:sldMk cId="1325436907" sldId="302"/>
            <ac:spMk id="6" creationId="{71278506-CB25-4FEF-9169-FBF93949DD27}"/>
          </ac:spMkLst>
        </pc:spChg>
        <pc:spChg chg="add mod">
          <ac:chgData name="JJ HU" userId="f9cbafaa3520ff22" providerId="LiveId" clId="{E6645A38-BE92-4C36-9EA8-FDDF2FD7D600}" dt="2019-09-11T14:28:48.895" v="195"/>
          <ac:spMkLst>
            <pc:docMk/>
            <pc:sldMk cId="1325436907" sldId="302"/>
            <ac:spMk id="7" creationId="{048E7E3B-229F-4B02-8C79-390270E271C7}"/>
          </ac:spMkLst>
        </pc:spChg>
        <pc:graphicFrameChg chg="mod">
          <ac:chgData name="JJ HU" userId="f9cbafaa3520ff22" providerId="LiveId" clId="{E6645A38-BE92-4C36-9EA8-FDDF2FD7D600}" dt="2019-09-11T14:28:56.795" v="202" actId="1035"/>
          <ac:graphicFrameMkLst>
            <pc:docMk/>
            <pc:sldMk cId="1325436907" sldId="302"/>
            <ac:graphicFrameMk id="5"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FE0D9-2BC5-420E-AE18-5CCDBA16B200}" type="datetimeFigureOut">
              <a:rPr lang="en-US" smtClean="0"/>
              <a:pPr/>
              <a:t>10/23/2019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C7721-B3EF-4204-A06C-703815509580}" type="slidenum">
              <a:rPr lang="en-US" smtClean="0"/>
              <a:pPr/>
              <a:t>‹#›</a:t>
            </a:fld>
            <a:endParaRPr lang="en-US"/>
          </a:p>
        </p:txBody>
      </p:sp>
    </p:spTree>
    <p:extLst>
      <p:ext uri="{BB962C8B-B14F-4D97-AF65-F5344CB8AC3E}">
        <p14:creationId xmlns:p14="http://schemas.microsoft.com/office/powerpoint/2010/main" val="144456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C7721-B3EF-4204-A06C-703815509580}" type="slidenum">
              <a:rPr lang="en-US" smtClean="0"/>
              <a:pPr/>
              <a:t>1</a:t>
            </a:fld>
            <a:endParaRPr lang="en-US"/>
          </a:p>
        </p:txBody>
      </p:sp>
    </p:spTree>
    <p:extLst>
      <p:ext uri="{BB962C8B-B14F-4D97-AF65-F5344CB8AC3E}">
        <p14:creationId xmlns:p14="http://schemas.microsoft.com/office/powerpoint/2010/main" val="2504242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4</a:t>
            </a:fld>
            <a:endParaRPr lang="en-US"/>
          </a:p>
        </p:txBody>
      </p:sp>
    </p:spTree>
    <p:extLst>
      <p:ext uri="{BB962C8B-B14F-4D97-AF65-F5344CB8AC3E}">
        <p14:creationId xmlns:p14="http://schemas.microsoft.com/office/powerpoint/2010/main" val="31914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6</a:t>
            </a:fld>
            <a:endParaRPr lang="en-US"/>
          </a:p>
        </p:txBody>
      </p:sp>
    </p:spTree>
    <p:extLst>
      <p:ext uri="{BB962C8B-B14F-4D97-AF65-F5344CB8AC3E}">
        <p14:creationId xmlns:p14="http://schemas.microsoft.com/office/powerpoint/2010/main" val="3551319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Prevent Glass Corrosion: http://www.vitroglazings.com/VitroGlazings/media/sitedocuments/TDs/19_TD105F.pdf</a:t>
            </a:r>
          </a:p>
          <a:p>
            <a:r>
              <a:rPr lang="en-US" dirty="0"/>
              <a:t>H2O + </a:t>
            </a:r>
            <a:r>
              <a:rPr lang="en-US" dirty="0" err="1"/>
              <a:t>SiONa</a:t>
            </a:r>
            <a:r>
              <a:rPr lang="en-US" dirty="0"/>
              <a:t> -&gt; </a:t>
            </a:r>
            <a:r>
              <a:rPr lang="en-US" dirty="0" err="1"/>
              <a:t>SiOH</a:t>
            </a:r>
            <a:r>
              <a:rPr lang="en-US" dirty="0"/>
              <a:t> + NaOH, and the resulting basic solution further expedites glass corrosion</a:t>
            </a:r>
          </a:p>
          <a:p>
            <a:r>
              <a:rPr lang="en-US" dirty="0"/>
              <a:t>Fire polish</a:t>
            </a:r>
            <a:r>
              <a:rPr lang="en-US" baseline="0" dirty="0"/>
              <a:t> process to enhance surface chemical durability of alkali silicate glass</a:t>
            </a:r>
          </a:p>
          <a:p>
            <a:r>
              <a:rPr lang="en-US" baseline="0" dirty="0"/>
              <a:t>Reduced softening temperature means that these glasses can be recycled</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8</a:t>
            </a:fld>
            <a:endParaRPr lang="en-US"/>
          </a:p>
        </p:txBody>
      </p:sp>
    </p:spTree>
    <p:extLst>
      <p:ext uri="{BB962C8B-B14F-4D97-AF65-F5344CB8AC3E}">
        <p14:creationId xmlns:p14="http://schemas.microsoft.com/office/powerpoint/2010/main" val="193292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borosilicate</a:t>
            </a:r>
            <a:r>
              <a:rPr lang="en-US" baseline="0" dirty="0"/>
              <a:t> glass coating for space shuttle tile contains carbon and that is why it appears black. See for example patent US 4093771.</a:t>
            </a:r>
            <a:endParaRPr lang="en-US" dirty="0"/>
          </a:p>
          <a:p>
            <a:r>
              <a:rPr lang="en-US" dirty="0"/>
              <a:t>Search “Pyrex explosion” on </a:t>
            </a:r>
            <a:r>
              <a:rPr lang="en-US" dirty="0" err="1"/>
              <a:t>Youtube</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15</a:t>
            </a:fld>
            <a:endParaRPr lang="en-US"/>
          </a:p>
        </p:txBody>
      </p:sp>
    </p:spTree>
    <p:extLst>
      <p:ext uri="{BB962C8B-B14F-4D97-AF65-F5344CB8AC3E}">
        <p14:creationId xmlns:p14="http://schemas.microsoft.com/office/powerpoint/2010/main" val="3495099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increase in the activation energy at initial additions of alumina is attributed to the tightening of the structure due to the gradual disappearance of NBO. With further additions of alumina, the activation energy starts decreasing because of the looseness of bonding between the alkali ion and the [AlO4] group. When [Al2O3/M2O] &gt; 1, the activation energy starts increasing again because of the blocking effect of the octahedrally coordinated Al+ ion in the interstices.</a:t>
            </a:r>
          </a:p>
        </p:txBody>
      </p:sp>
      <p:sp>
        <p:nvSpPr>
          <p:cNvPr id="4" name="Slide Number Placeholder 3"/>
          <p:cNvSpPr>
            <a:spLocks noGrp="1"/>
          </p:cNvSpPr>
          <p:nvPr>
            <p:ph type="sldNum" sz="quarter" idx="5"/>
          </p:nvPr>
        </p:nvSpPr>
        <p:spPr/>
        <p:txBody>
          <a:bodyPr/>
          <a:lstStyle/>
          <a:p>
            <a:fld id="{817C7721-B3EF-4204-A06C-703815509580}" type="slidenum">
              <a:rPr lang="en-US" smtClean="0"/>
              <a:pPr/>
              <a:t>16</a:t>
            </a:fld>
            <a:endParaRPr lang="en-US"/>
          </a:p>
        </p:txBody>
      </p:sp>
    </p:spTree>
    <p:extLst>
      <p:ext uri="{BB962C8B-B14F-4D97-AF65-F5344CB8AC3E}">
        <p14:creationId xmlns:p14="http://schemas.microsoft.com/office/powerpoint/2010/main" val="56296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17</a:t>
            </a:fld>
            <a:endParaRPr lang="en-US"/>
          </a:p>
        </p:txBody>
      </p:sp>
    </p:spTree>
    <p:extLst>
      <p:ext uri="{BB962C8B-B14F-4D97-AF65-F5344CB8AC3E}">
        <p14:creationId xmlns:p14="http://schemas.microsoft.com/office/powerpoint/2010/main" val="19270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always</a:t>
            </a:r>
            <a:r>
              <a:rPr lang="en-US" baseline="0" dirty="0"/>
              <a:t> exceptions to the conventions</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21</a:t>
            </a:fld>
            <a:endParaRPr lang="en-US"/>
          </a:p>
        </p:txBody>
      </p:sp>
    </p:spTree>
    <p:extLst>
      <p:ext uri="{BB962C8B-B14F-4D97-AF65-F5344CB8AC3E}">
        <p14:creationId xmlns:p14="http://schemas.microsoft.com/office/powerpoint/2010/main" val="1072733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61634"/>
          </a:xfrm>
          <a:prstGeom prst="rect">
            <a:avLst/>
          </a:prstGeom>
          <a:noFill/>
          <a:ln w="9525">
            <a:noFill/>
            <a:miter lim="800000"/>
            <a:headEnd/>
            <a:tailEnd/>
          </a:ln>
        </p:spPr>
      </p:pic>
      <p:sp>
        <p:nvSpPr>
          <p:cNvPr id="8208" name="Rectangle 16"/>
          <p:cNvSpPr>
            <a:spLocks noGrp="1" noChangeArrowheads="1"/>
          </p:cNvSpPr>
          <p:nvPr>
            <p:ph type="dt" sz="half" idx="2"/>
          </p:nvPr>
        </p:nvSpPr>
        <p:spPr>
          <a:xfrm>
            <a:off x="457200" y="6248400"/>
            <a:ext cx="2133600" cy="457200"/>
          </a:xfrm>
        </p:spPr>
        <p:txBody>
          <a:bodyPr/>
          <a:lstStyle>
            <a:lvl1pPr>
              <a:defRPr/>
            </a:lvl1pPr>
          </a:lstStyle>
          <a:p>
            <a:fld id="{F28D211F-B2D2-4039-BCCA-314984A47682}" type="datetime1">
              <a:rPr lang="en-US" smtClean="0"/>
              <a:t>10/23/2019</a:t>
            </a:fld>
            <a:endParaRPr lang="en-US"/>
          </a:p>
        </p:txBody>
      </p:sp>
      <p:sp>
        <p:nvSpPr>
          <p:cNvPr id="8209" name="Rectangle 17"/>
          <p:cNvSpPr>
            <a:spLocks noGrp="1" noChangeArrowheads="1"/>
          </p:cNvSpPr>
          <p:nvPr>
            <p:ph type="ftr" sz="quarter" idx="3"/>
          </p:nvPr>
        </p:nvSpPr>
        <p:spPr/>
        <p:txBody>
          <a:bodyPr/>
          <a:lstStyle>
            <a:lvl1pPr>
              <a:defRPr/>
            </a:lvl1pPr>
          </a:lstStyle>
          <a:p>
            <a:endParaRPr lang="en-US"/>
          </a:p>
        </p:txBody>
      </p:sp>
      <p:sp>
        <p:nvSpPr>
          <p:cNvPr id="8210" name="Rectangle 18"/>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F65153F3-D19D-47CA-927E-91F863207C4A}" type="datetime1">
              <a:rPr lang="en-US" smtClean="0"/>
              <a:t>10/23/2019</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859C65D9-527B-48F2-8FEF-B51927456995}" type="datetime1">
              <a:rPr lang="en-US" smtClean="0"/>
              <a:t>10/23/2019</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066800"/>
          </a:xfrm>
        </p:spPr>
        <p:txBody>
          <a:bodyPr/>
          <a:lstStyle/>
          <a:p>
            <a:r>
              <a:rPr lang="en-US"/>
              <a:t>Click to edit Master title style</a:t>
            </a:r>
          </a:p>
        </p:txBody>
      </p:sp>
      <p:sp>
        <p:nvSpPr>
          <p:cNvPr id="3" name="Content Placeholder 2"/>
          <p:cNvSpPr>
            <a:spLocks noGrp="1"/>
          </p:cNvSpPr>
          <p:nvPr>
            <p:ph idx="1"/>
          </p:nvPr>
        </p:nvSpPr>
        <p:spPr>
          <a:xfrm>
            <a:off x="457200" y="1600200"/>
            <a:ext cx="8077200" cy="4267200"/>
          </a:xfrm>
        </p:spPr>
        <p:txBody>
          <a:bodyPr/>
          <a:lstStyle>
            <a:lvl1pPr>
              <a:spcBef>
                <a:spcPts val="800"/>
              </a:spcBef>
              <a:buClr>
                <a:schemeClr val="tx2"/>
              </a:buClr>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546299CB-DF4B-4D44-830E-5D99C3F790A8}" type="datetime1">
              <a:rPr lang="en-US" smtClean="0"/>
              <a:t>10/23/2019</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4822CCD4-42A4-43FB-AB4E-9BE662BD237D}" type="datetime1">
              <a:rPr lang="en-US" smtClean="0"/>
              <a:t>10/23/2019</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EB17A7E4-F0CB-4958-927C-7D49FAF36E9E}" type="datetime1">
              <a:rPr lang="en-US" smtClean="0"/>
              <a:t>10/23/2019</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fld id="{CF5837D8-37C1-45E6-95BB-92338E27A09A}" type="datetime1">
              <a:rPr lang="en-US" smtClean="0"/>
              <a:t>10/23/2019</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fld id="{7FCEF396-C38C-4A2D-8578-2BC5ACAA06B5}" type="datetime1">
              <a:rPr lang="en-US" smtClean="0"/>
              <a:t>10/23/2019</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fld id="{56DFCD68-41E5-4C53-A066-F7F561451E35}" type="datetime1">
              <a:rPr lang="en-US" smtClean="0"/>
              <a:t>10/23/2019</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A579018A-3213-4D18-A149-22D08749BE86}" type="datetime1">
              <a:rPr lang="en-US" smtClean="0"/>
              <a:t>10/23/2019</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957D6E6B-571C-414C-BA04-8092DCA26A60}" type="datetime1">
              <a:rPr lang="en-US" smtClean="0"/>
              <a:t>10/23/2019</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Untitled.png"/>
          <p:cNvPicPr>
            <a:picLocks noChangeAspect="1"/>
          </p:cNvPicPr>
          <p:nvPr userDrawn="1"/>
        </p:nvPicPr>
        <p:blipFill>
          <a:blip r:embed="rId13" cstate="print"/>
          <a:stretch>
            <a:fillRect/>
          </a:stretch>
        </p:blipFill>
        <p:spPr>
          <a:xfrm>
            <a:off x="-8843" y="0"/>
            <a:ext cx="9152843" cy="6858000"/>
          </a:xfrm>
          <a:prstGeom prst="rect">
            <a:avLst/>
          </a:prstGeom>
        </p:spPr>
      </p:pic>
      <p:sp>
        <p:nvSpPr>
          <p:cNvPr id="7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6F15528-21DE-4FAA-801E-634DDDAF4B2B}" type="slidenum">
              <a:rPr lang="en-US" smtClean="0"/>
              <a:pPr/>
              <a:t>‹#›</a:t>
            </a:fld>
            <a:endParaRPr lang="en-US"/>
          </a:p>
        </p:txBody>
      </p:sp>
      <p:sp>
        <p:nvSpPr>
          <p:cNvPr id="7182" name="Rectangle 14"/>
          <p:cNvSpPr>
            <a:spLocks noGrp="1" noChangeArrowheads="1"/>
          </p:cNvSpPr>
          <p:nvPr>
            <p:ph type="title"/>
          </p:nvPr>
        </p:nvSpPr>
        <p:spPr bwMode="auto">
          <a:xfrm>
            <a:off x="457200" y="457200"/>
            <a:ext cx="8153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83" name="Rectangle 15"/>
          <p:cNvSpPr>
            <a:spLocks noGrp="1" noChangeArrowheads="1"/>
          </p:cNvSpPr>
          <p:nvPr>
            <p:ph type="body" idx="1"/>
          </p:nvPr>
        </p:nvSpPr>
        <p:spPr bwMode="auto">
          <a:xfrm>
            <a:off x="457200" y="1600200"/>
            <a:ext cx="81534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EC20661C-3CB0-4A7B-98F0-35C943801AEC}" type="datetime1">
              <a:rPr lang="en-US" smtClean="0"/>
              <a:t>10/23/2019</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ujuejun@mit.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828800"/>
            <a:ext cx="5791200" cy="2209800"/>
          </a:xfrm>
        </p:spPr>
        <p:txBody>
          <a:bodyPr/>
          <a:lstStyle/>
          <a:p>
            <a:r>
              <a:rPr lang="en-US" sz="3600" dirty="0"/>
              <a:t>MIT 3.071</a:t>
            </a:r>
            <a:br>
              <a:rPr lang="en-US" sz="3600" dirty="0"/>
            </a:br>
            <a:r>
              <a:rPr lang="en-US" sz="3600" dirty="0"/>
              <a:t>Amorphous Materials</a:t>
            </a:r>
            <a:br>
              <a:rPr lang="en-US" sz="2400" dirty="0"/>
            </a:br>
            <a:br>
              <a:rPr lang="en-US" sz="2400" dirty="0"/>
            </a:br>
            <a:r>
              <a:rPr lang="en-US" sz="2400" dirty="0"/>
              <a:t>2: Classes of Amorphous Materials</a:t>
            </a:r>
            <a:endParaRPr lang="en-US" sz="4800" dirty="0"/>
          </a:p>
        </p:txBody>
      </p:sp>
      <p:sp>
        <p:nvSpPr>
          <p:cNvPr id="3" name="Subtitle 2"/>
          <p:cNvSpPr>
            <a:spLocks noGrp="1"/>
          </p:cNvSpPr>
          <p:nvPr>
            <p:ph type="subTitle" idx="1"/>
          </p:nvPr>
        </p:nvSpPr>
        <p:spPr>
          <a:xfrm>
            <a:off x="3124200" y="4267200"/>
            <a:ext cx="5867400" cy="1752600"/>
          </a:xfrm>
        </p:spPr>
        <p:txBody>
          <a:bodyPr/>
          <a:lstStyle/>
          <a:p>
            <a:endParaRPr lang="en-US" sz="2800" dirty="0"/>
          </a:p>
          <a:p>
            <a:r>
              <a:rPr lang="en-US" sz="2800" dirty="0"/>
              <a:t>Juejun (JJ) Hu</a:t>
            </a:r>
          </a:p>
          <a:p>
            <a:r>
              <a:rPr lang="en-US" sz="2800" dirty="0">
                <a:hlinkClick r:id="rId3"/>
              </a:rPr>
              <a:t>hujuejun@mit.edu</a:t>
            </a:r>
            <a:endParaRPr lang="en-US" sz="2800"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990600"/>
          </a:xfrm>
        </p:spPr>
        <p:txBody>
          <a:bodyPr/>
          <a:lstStyle/>
          <a:p>
            <a:r>
              <a:rPr lang="en-US" sz="2800" dirty="0"/>
              <a:t>Alkali-alkaline earth-silicate glass</a:t>
            </a:r>
          </a:p>
        </p:txBody>
      </p:sp>
      <p:sp>
        <p:nvSpPr>
          <p:cNvPr id="3" name="Content Placeholder 2"/>
          <p:cNvSpPr>
            <a:spLocks noGrp="1"/>
          </p:cNvSpPr>
          <p:nvPr>
            <p:ph idx="1"/>
          </p:nvPr>
        </p:nvSpPr>
        <p:spPr>
          <a:xfrm>
            <a:off x="457200" y="1472514"/>
            <a:ext cx="5256112" cy="4267200"/>
          </a:xfrm>
        </p:spPr>
        <p:txBody>
          <a:bodyPr/>
          <a:lstStyle/>
          <a:p>
            <a:pPr>
              <a:spcBef>
                <a:spcPts val="1200"/>
              </a:spcBef>
            </a:pPr>
            <a:r>
              <a:rPr lang="en-US" sz="2000" dirty="0"/>
              <a:t>Each alkaline earth ion creates two NBOs</a:t>
            </a:r>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r>
              <a:rPr lang="en-US" sz="2000" dirty="0"/>
              <a:t>Increased network connectivity compared to alkali silicates: stabilized glass network, improved chemical resistance</a:t>
            </a:r>
          </a:p>
          <a:p>
            <a:pPr>
              <a:spcBef>
                <a:spcPts val="1200"/>
              </a:spcBef>
            </a:pPr>
            <a:r>
              <a:rPr lang="en-US" sz="2000" dirty="0">
                <a:solidFill>
                  <a:srgbClr val="FF0000"/>
                </a:solidFill>
              </a:rPr>
              <a:t>Approximate</a:t>
            </a:r>
            <a:r>
              <a:rPr lang="en-US" sz="2000" dirty="0"/>
              <a:t> composition of commercial soda-lime glass (window glass):</a:t>
            </a:r>
          </a:p>
          <a:p>
            <a:pPr lvl="1">
              <a:spcBef>
                <a:spcPts val="1200"/>
              </a:spcBef>
            </a:pPr>
            <a:r>
              <a:rPr lang="en-US" dirty="0"/>
              <a:t>16Na</a:t>
            </a:r>
            <a:r>
              <a:rPr lang="en-US" baseline="-25000" dirty="0"/>
              <a:t>2</a:t>
            </a:r>
            <a:r>
              <a:rPr lang="en-US" dirty="0"/>
              <a:t>O·10CaO·74SiO</a:t>
            </a:r>
            <a:r>
              <a:rPr lang="en-US" baseline="-25000" dirty="0"/>
              <a:t>2</a:t>
            </a:r>
            <a:endParaRPr lang="en-US" dirty="0"/>
          </a:p>
        </p:txBody>
      </p:sp>
      <p:cxnSp>
        <p:nvCxnSpPr>
          <p:cNvPr id="11" name="Straight Connector 10"/>
          <p:cNvCxnSpPr>
            <a:stCxn id="25" idx="0"/>
          </p:cNvCxnSpPr>
          <p:nvPr/>
        </p:nvCxnSpPr>
        <p:spPr bwMode="auto">
          <a:xfrm flipV="1">
            <a:off x="1086026" y="2078821"/>
            <a:ext cx="0" cy="296209"/>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23" name="TextBox 22"/>
          <p:cNvSpPr txBox="1"/>
          <p:nvPr/>
        </p:nvSpPr>
        <p:spPr>
          <a:xfrm>
            <a:off x="3620085" y="2375030"/>
            <a:ext cx="712053" cy="396149"/>
          </a:xfrm>
          <a:prstGeom prst="rect">
            <a:avLst/>
          </a:prstGeom>
          <a:noFill/>
        </p:spPr>
        <p:txBody>
          <a:bodyPr wrap="none" rtlCol="0">
            <a:spAutoFit/>
          </a:bodyPr>
          <a:lstStyle/>
          <a:p>
            <a:pPr algn="ctr"/>
            <a:r>
              <a:rPr lang="en-US" sz="2000" dirty="0" err="1"/>
              <a:t>CaO</a:t>
            </a:r>
            <a:endParaRPr lang="en-US" sz="2000" dirty="0"/>
          </a:p>
        </p:txBody>
      </p:sp>
      <p:sp>
        <p:nvSpPr>
          <p:cNvPr id="25" name="TextBox 24"/>
          <p:cNvSpPr txBox="1"/>
          <p:nvPr/>
        </p:nvSpPr>
        <p:spPr>
          <a:xfrm>
            <a:off x="879078" y="2375030"/>
            <a:ext cx="413896" cy="396149"/>
          </a:xfrm>
          <a:prstGeom prst="rect">
            <a:avLst/>
          </a:prstGeom>
          <a:noFill/>
        </p:spPr>
        <p:txBody>
          <a:bodyPr wrap="none" rtlCol="0">
            <a:spAutoFit/>
          </a:bodyPr>
          <a:lstStyle/>
          <a:p>
            <a:pPr algn="ctr"/>
            <a:r>
              <a:rPr lang="en-US" sz="2000" dirty="0"/>
              <a:t>Si</a:t>
            </a:r>
          </a:p>
        </p:txBody>
      </p:sp>
      <p:cxnSp>
        <p:nvCxnSpPr>
          <p:cNvPr id="33" name="Straight Connector 32"/>
          <p:cNvCxnSpPr>
            <a:endCxn id="25" idx="2"/>
          </p:cNvCxnSpPr>
          <p:nvPr/>
        </p:nvCxnSpPr>
        <p:spPr bwMode="auto">
          <a:xfrm flipV="1">
            <a:off x="1086026" y="2772653"/>
            <a:ext cx="0" cy="294727"/>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5" name="Straight Connector 34"/>
          <p:cNvCxnSpPr>
            <a:stCxn id="25" idx="3"/>
            <a:endCxn id="37" idx="1"/>
          </p:cNvCxnSpPr>
          <p:nvPr/>
        </p:nvCxnSpPr>
        <p:spPr bwMode="auto">
          <a:xfrm>
            <a:off x="1292974" y="2573105"/>
            <a:ext cx="29216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37" name="TextBox 36"/>
          <p:cNvSpPr txBox="1"/>
          <p:nvPr/>
        </p:nvSpPr>
        <p:spPr>
          <a:xfrm>
            <a:off x="1585139" y="2375030"/>
            <a:ext cx="383438" cy="396149"/>
          </a:xfrm>
          <a:prstGeom prst="rect">
            <a:avLst/>
          </a:prstGeom>
          <a:noFill/>
        </p:spPr>
        <p:txBody>
          <a:bodyPr wrap="none" rtlCol="0">
            <a:spAutoFit/>
          </a:bodyPr>
          <a:lstStyle/>
          <a:p>
            <a:pPr algn="ctr"/>
            <a:r>
              <a:rPr lang="en-US" sz="2000" dirty="0"/>
              <a:t>O</a:t>
            </a:r>
          </a:p>
        </p:txBody>
      </p:sp>
      <p:cxnSp>
        <p:nvCxnSpPr>
          <p:cNvPr id="39" name="Straight Connector 38"/>
          <p:cNvCxnSpPr>
            <a:endCxn id="25" idx="1"/>
          </p:cNvCxnSpPr>
          <p:nvPr/>
        </p:nvCxnSpPr>
        <p:spPr bwMode="auto">
          <a:xfrm>
            <a:off x="586913" y="2573104"/>
            <a:ext cx="292165"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1" name="Straight Connector 40"/>
          <p:cNvCxnSpPr>
            <a:stCxn id="42" idx="0"/>
          </p:cNvCxnSpPr>
          <p:nvPr/>
        </p:nvCxnSpPr>
        <p:spPr bwMode="auto">
          <a:xfrm flipV="1">
            <a:off x="2468887" y="2082646"/>
            <a:ext cx="0" cy="296209"/>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2" name="TextBox 41"/>
          <p:cNvSpPr txBox="1"/>
          <p:nvPr/>
        </p:nvSpPr>
        <p:spPr>
          <a:xfrm>
            <a:off x="2261939" y="2378855"/>
            <a:ext cx="413896" cy="396149"/>
          </a:xfrm>
          <a:prstGeom prst="rect">
            <a:avLst/>
          </a:prstGeom>
          <a:noFill/>
        </p:spPr>
        <p:txBody>
          <a:bodyPr wrap="square" rtlCol="0">
            <a:spAutoFit/>
          </a:bodyPr>
          <a:lstStyle/>
          <a:p>
            <a:pPr algn="ctr"/>
            <a:r>
              <a:rPr lang="en-US" sz="2000" dirty="0"/>
              <a:t>Si</a:t>
            </a:r>
          </a:p>
        </p:txBody>
      </p:sp>
      <p:cxnSp>
        <p:nvCxnSpPr>
          <p:cNvPr id="43" name="Straight Connector 42"/>
          <p:cNvCxnSpPr>
            <a:endCxn id="42" idx="2"/>
          </p:cNvCxnSpPr>
          <p:nvPr/>
        </p:nvCxnSpPr>
        <p:spPr bwMode="auto">
          <a:xfrm flipV="1">
            <a:off x="2468887" y="2776478"/>
            <a:ext cx="0" cy="294727"/>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4" name="Straight Connector 43"/>
          <p:cNvCxnSpPr>
            <a:stCxn id="42" idx="3"/>
          </p:cNvCxnSpPr>
          <p:nvPr/>
        </p:nvCxnSpPr>
        <p:spPr bwMode="auto">
          <a:xfrm flipV="1">
            <a:off x="2675835" y="2576929"/>
            <a:ext cx="292165"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5" name="Straight Connector 44"/>
          <p:cNvCxnSpPr>
            <a:stCxn id="37" idx="3"/>
            <a:endCxn id="42" idx="1"/>
          </p:cNvCxnSpPr>
          <p:nvPr/>
        </p:nvCxnSpPr>
        <p:spPr bwMode="auto">
          <a:xfrm>
            <a:off x="1968577" y="2573124"/>
            <a:ext cx="293362" cy="3787"/>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7" name="Straight Connector 46"/>
          <p:cNvCxnSpPr>
            <a:stCxn id="48" idx="0"/>
          </p:cNvCxnSpPr>
          <p:nvPr/>
        </p:nvCxnSpPr>
        <p:spPr bwMode="auto">
          <a:xfrm flipV="1">
            <a:off x="5713312" y="2078821"/>
            <a:ext cx="0" cy="296209"/>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8" name="TextBox 47"/>
          <p:cNvSpPr txBox="1"/>
          <p:nvPr/>
        </p:nvSpPr>
        <p:spPr>
          <a:xfrm>
            <a:off x="5506364" y="2375030"/>
            <a:ext cx="413896" cy="396149"/>
          </a:xfrm>
          <a:prstGeom prst="rect">
            <a:avLst/>
          </a:prstGeom>
          <a:noFill/>
        </p:spPr>
        <p:txBody>
          <a:bodyPr wrap="none" rtlCol="0">
            <a:spAutoFit/>
          </a:bodyPr>
          <a:lstStyle/>
          <a:p>
            <a:pPr algn="ctr"/>
            <a:r>
              <a:rPr lang="en-US" sz="2000" dirty="0"/>
              <a:t>Si</a:t>
            </a:r>
          </a:p>
        </p:txBody>
      </p:sp>
      <p:cxnSp>
        <p:nvCxnSpPr>
          <p:cNvPr id="49" name="Straight Connector 48"/>
          <p:cNvCxnSpPr>
            <a:endCxn id="48" idx="2"/>
          </p:cNvCxnSpPr>
          <p:nvPr/>
        </p:nvCxnSpPr>
        <p:spPr bwMode="auto">
          <a:xfrm flipV="1">
            <a:off x="5713312" y="2772653"/>
            <a:ext cx="0" cy="294727"/>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0" name="Straight Connector 49"/>
          <p:cNvCxnSpPr>
            <a:stCxn id="48" idx="3"/>
            <a:endCxn id="59" idx="1"/>
          </p:cNvCxnSpPr>
          <p:nvPr/>
        </p:nvCxnSpPr>
        <p:spPr bwMode="auto">
          <a:xfrm>
            <a:off x="5920260" y="2573105"/>
            <a:ext cx="297578"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2" name="Straight Connector 51"/>
          <p:cNvCxnSpPr>
            <a:endCxn id="48" idx="1"/>
          </p:cNvCxnSpPr>
          <p:nvPr/>
        </p:nvCxnSpPr>
        <p:spPr bwMode="auto">
          <a:xfrm>
            <a:off x="5214199" y="2573104"/>
            <a:ext cx="292165"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3" name="Straight Connector 52"/>
          <p:cNvCxnSpPr>
            <a:stCxn id="54" idx="0"/>
          </p:cNvCxnSpPr>
          <p:nvPr/>
        </p:nvCxnSpPr>
        <p:spPr bwMode="auto">
          <a:xfrm flipV="1">
            <a:off x="8035287" y="2078821"/>
            <a:ext cx="0" cy="296209"/>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54" name="TextBox 53"/>
          <p:cNvSpPr txBox="1"/>
          <p:nvPr/>
        </p:nvSpPr>
        <p:spPr>
          <a:xfrm>
            <a:off x="7828339" y="2375030"/>
            <a:ext cx="413896" cy="396149"/>
          </a:xfrm>
          <a:prstGeom prst="rect">
            <a:avLst/>
          </a:prstGeom>
          <a:noFill/>
        </p:spPr>
        <p:txBody>
          <a:bodyPr wrap="square" rtlCol="0">
            <a:spAutoFit/>
          </a:bodyPr>
          <a:lstStyle/>
          <a:p>
            <a:pPr algn="ctr"/>
            <a:r>
              <a:rPr lang="en-US" sz="2000" dirty="0"/>
              <a:t>Si</a:t>
            </a:r>
          </a:p>
        </p:txBody>
      </p:sp>
      <p:cxnSp>
        <p:nvCxnSpPr>
          <p:cNvPr id="55" name="Straight Connector 54"/>
          <p:cNvCxnSpPr>
            <a:endCxn id="54" idx="2"/>
          </p:cNvCxnSpPr>
          <p:nvPr/>
        </p:nvCxnSpPr>
        <p:spPr bwMode="auto">
          <a:xfrm flipV="1">
            <a:off x="8035287" y="2772653"/>
            <a:ext cx="0" cy="294727"/>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6" name="Straight Connector 55"/>
          <p:cNvCxnSpPr>
            <a:stCxn id="54" idx="3"/>
          </p:cNvCxnSpPr>
          <p:nvPr/>
        </p:nvCxnSpPr>
        <p:spPr bwMode="auto">
          <a:xfrm flipV="1">
            <a:off x="8242235" y="2573104"/>
            <a:ext cx="292165"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7" name="Straight Connector 56"/>
          <p:cNvCxnSpPr>
            <a:stCxn id="59" idx="3"/>
            <a:endCxn id="54" idx="1"/>
          </p:cNvCxnSpPr>
          <p:nvPr/>
        </p:nvCxnSpPr>
        <p:spPr bwMode="auto">
          <a:xfrm>
            <a:off x="7534225" y="2573105"/>
            <a:ext cx="294114"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59" name="TextBox 58"/>
          <p:cNvSpPr txBox="1"/>
          <p:nvPr/>
        </p:nvSpPr>
        <p:spPr>
          <a:xfrm>
            <a:off x="6217838" y="2375030"/>
            <a:ext cx="1316387" cy="396149"/>
          </a:xfrm>
          <a:prstGeom prst="rect">
            <a:avLst/>
          </a:prstGeom>
          <a:noFill/>
        </p:spPr>
        <p:txBody>
          <a:bodyPr wrap="none" rtlCol="0">
            <a:spAutoFit/>
          </a:bodyPr>
          <a:lstStyle/>
          <a:p>
            <a:pPr algn="ctr"/>
            <a:r>
              <a:rPr lang="en-US" sz="2000" dirty="0"/>
              <a:t>O</a:t>
            </a:r>
            <a:r>
              <a:rPr lang="en-US" sz="2000" baseline="30000" dirty="0"/>
              <a:t>- </a:t>
            </a:r>
            <a:r>
              <a:rPr lang="en-US" sz="2000" dirty="0"/>
              <a:t>Ca</a:t>
            </a:r>
            <a:r>
              <a:rPr lang="en-US" sz="2000" baseline="30000" dirty="0"/>
              <a:t>2+ </a:t>
            </a:r>
            <a:r>
              <a:rPr lang="en-US" sz="2000" dirty="0"/>
              <a:t>O</a:t>
            </a:r>
            <a:r>
              <a:rPr lang="en-US" sz="2000" baseline="30000" dirty="0"/>
              <a:t>-</a:t>
            </a:r>
            <a:endParaRPr lang="en-US" sz="2000" dirty="0"/>
          </a:p>
        </p:txBody>
      </p:sp>
      <p:pic>
        <p:nvPicPr>
          <p:cNvPr id="38" name="Picture 3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73446" y="3233352"/>
            <a:ext cx="3160954" cy="3166349"/>
          </a:xfrm>
          <a:prstGeom prst="rect">
            <a:avLst/>
          </a:prstGeom>
        </p:spPr>
      </p:pic>
      <p:sp>
        <p:nvSpPr>
          <p:cNvPr id="30" name="Rectangle 29"/>
          <p:cNvSpPr/>
          <p:nvPr/>
        </p:nvSpPr>
        <p:spPr>
          <a:xfrm>
            <a:off x="3055799" y="2111439"/>
            <a:ext cx="58862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t>
            </a:r>
          </a:p>
        </p:txBody>
      </p:sp>
      <p:sp>
        <p:nvSpPr>
          <p:cNvPr id="31" name="Rectangle 30"/>
          <p:cNvSpPr/>
          <p:nvPr/>
        </p:nvSpPr>
        <p:spPr>
          <a:xfrm>
            <a:off x="4279829" y="2037631"/>
            <a:ext cx="8771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t>
            </a:r>
          </a:p>
        </p:txBody>
      </p:sp>
      <p:sp>
        <p:nvSpPr>
          <p:cNvPr id="4" name="Slide Number Placeholder 3"/>
          <p:cNvSpPr>
            <a:spLocks noGrp="1"/>
          </p:cNvSpPr>
          <p:nvPr>
            <p:ph type="sldNum" sz="quarter" idx="11"/>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526318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Borate glass</a:t>
            </a:r>
          </a:p>
        </p:txBody>
      </p:sp>
      <p:sp>
        <p:nvSpPr>
          <p:cNvPr id="3" name="Content Placeholder 2"/>
          <p:cNvSpPr>
            <a:spLocks noGrp="1"/>
          </p:cNvSpPr>
          <p:nvPr>
            <p:ph idx="1"/>
          </p:nvPr>
        </p:nvSpPr>
        <p:spPr/>
        <p:txBody>
          <a:bodyPr/>
          <a:lstStyle/>
          <a:p>
            <a:r>
              <a:rPr lang="en-US" sz="2000" dirty="0"/>
              <a:t>B</a:t>
            </a:r>
            <a:r>
              <a:rPr lang="en-US" sz="2000" baseline="-25000" dirty="0"/>
              <a:t>2</a:t>
            </a:r>
            <a:r>
              <a:rPr lang="en-US" sz="2000" dirty="0"/>
              <a:t>O</a:t>
            </a:r>
            <a:r>
              <a:rPr lang="en-US" sz="2000" baseline="-25000" dirty="0"/>
              <a:t>3</a:t>
            </a:r>
            <a:r>
              <a:rPr lang="en-US" sz="2000" dirty="0"/>
              <a:t>: the glass former consisting of corner-sharing BO</a:t>
            </a:r>
            <a:r>
              <a:rPr lang="en-US" sz="2000" baseline="-25000" dirty="0"/>
              <a:t>3</a:t>
            </a:r>
            <a:r>
              <a:rPr lang="en-US" sz="2000" dirty="0"/>
              <a:t> triangles connected by bridge oxygen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776" y="2286000"/>
            <a:ext cx="3328069" cy="3581400"/>
          </a:xfrm>
          <a:prstGeom prst="rect">
            <a:avLst/>
          </a:prstGeom>
        </p:spPr>
      </p:pic>
      <p:sp>
        <p:nvSpPr>
          <p:cNvPr id="5" name="TextBox 4"/>
          <p:cNvSpPr txBox="1"/>
          <p:nvPr/>
        </p:nvSpPr>
        <p:spPr>
          <a:xfrm>
            <a:off x="5850924" y="5859162"/>
            <a:ext cx="1418978" cy="369332"/>
          </a:xfrm>
          <a:prstGeom prst="rect">
            <a:avLst/>
          </a:prstGeom>
          <a:noFill/>
        </p:spPr>
        <p:txBody>
          <a:bodyPr wrap="none" rtlCol="0">
            <a:spAutoFit/>
          </a:bodyPr>
          <a:lstStyle/>
          <a:p>
            <a:pPr algn="ctr"/>
            <a:r>
              <a:rPr lang="en-US" dirty="0"/>
              <a:t>B</a:t>
            </a:r>
            <a:r>
              <a:rPr lang="en-US" baseline="-25000" dirty="0"/>
              <a:t>2</a:t>
            </a:r>
            <a:r>
              <a:rPr lang="en-US" dirty="0"/>
              <a:t>O</a:t>
            </a:r>
            <a:r>
              <a:rPr lang="en-US" baseline="-25000" dirty="0"/>
              <a:t>3</a:t>
            </a:r>
            <a:r>
              <a:rPr lang="en-US" dirty="0"/>
              <a:t> crystal</a:t>
            </a:r>
          </a:p>
        </p:txBody>
      </p:sp>
      <p:cxnSp>
        <p:nvCxnSpPr>
          <p:cNvPr id="6" name="Straight Connector 5"/>
          <p:cNvCxnSpPr/>
          <p:nvPr/>
        </p:nvCxnSpPr>
        <p:spPr bwMode="auto">
          <a:xfrm flipH="1" flipV="1">
            <a:off x="1875426" y="3859154"/>
            <a:ext cx="182045" cy="242736"/>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7" name="TextBox 6"/>
          <p:cNvSpPr txBox="1"/>
          <p:nvPr/>
        </p:nvSpPr>
        <p:spPr>
          <a:xfrm>
            <a:off x="2054201" y="4068321"/>
            <a:ext cx="356188" cy="400110"/>
          </a:xfrm>
          <a:prstGeom prst="rect">
            <a:avLst/>
          </a:prstGeom>
          <a:noFill/>
        </p:spPr>
        <p:txBody>
          <a:bodyPr wrap="none" rtlCol="0">
            <a:spAutoFit/>
          </a:bodyPr>
          <a:lstStyle/>
          <a:p>
            <a:pPr algn="ctr"/>
            <a:r>
              <a:rPr lang="en-US" sz="2000" dirty="0"/>
              <a:t>B</a:t>
            </a:r>
          </a:p>
        </p:txBody>
      </p:sp>
      <p:cxnSp>
        <p:nvCxnSpPr>
          <p:cNvPr id="8" name="Straight Connector 7"/>
          <p:cNvCxnSpPr>
            <a:stCxn id="7" idx="3"/>
            <a:endCxn id="9" idx="1"/>
          </p:cNvCxnSpPr>
          <p:nvPr/>
        </p:nvCxnSpPr>
        <p:spPr bwMode="auto">
          <a:xfrm flipV="1">
            <a:off x="2410389" y="4266396"/>
            <a:ext cx="296305" cy="198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9" name="TextBox 8"/>
          <p:cNvSpPr txBox="1"/>
          <p:nvPr/>
        </p:nvSpPr>
        <p:spPr>
          <a:xfrm>
            <a:off x="2706694" y="4068321"/>
            <a:ext cx="383438" cy="396149"/>
          </a:xfrm>
          <a:prstGeom prst="rect">
            <a:avLst/>
          </a:prstGeom>
          <a:noFill/>
        </p:spPr>
        <p:txBody>
          <a:bodyPr wrap="none" rtlCol="0">
            <a:spAutoFit/>
          </a:bodyPr>
          <a:lstStyle/>
          <a:p>
            <a:pPr algn="ctr"/>
            <a:r>
              <a:rPr lang="en-US" sz="2000" dirty="0"/>
              <a:t>O</a:t>
            </a:r>
          </a:p>
        </p:txBody>
      </p:sp>
      <p:cxnSp>
        <p:nvCxnSpPr>
          <p:cNvPr id="10" name="Straight Connector 9"/>
          <p:cNvCxnSpPr/>
          <p:nvPr/>
        </p:nvCxnSpPr>
        <p:spPr bwMode="auto">
          <a:xfrm flipV="1">
            <a:off x="1875008" y="4430710"/>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1" name="TextBox 10"/>
          <p:cNvSpPr txBox="1"/>
          <p:nvPr/>
        </p:nvSpPr>
        <p:spPr>
          <a:xfrm>
            <a:off x="1552118" y="3522096"/>
            <a:ext cx="383438" cy="396149"/>
          </a:xfrm>
          <a:prstGeom prst="rect">
            <a:avLst/>
          </a:prstGeom>
          <a:noFill/>
        </p:spPr>
        <p:txBody>
          <a:bodyPr wrap="none" rtlCol="0">
            <a:spAutoFit/>
          </a:bodyPr>
          <a:lstStyle/>
          <a:p>
            <a:pPr algn="ctr"/>
            <a:r>
              <a:rPr lang="en-US" sz="2000" dirty="0"/>
              <a:t>O</a:t>
            </a:r>
          </a:p>
        </p:txBody>
      </p:sp>
      <p:cxnSp>
        <p:nvCxnSpPr>
          <p:cNvPr id="14" name="Straight Connector 13"/>
          <p:cNvCxnSpPr/>
          <p:nvPr/>
        </p:nvCxnSpPr>
        <p:spPr bwMode="auto">
          <a:xfrm flipV="1">
            <a:off x="2982216" y="3875685"/>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V="1">
            <a:off x="1875008" y="3351996"/>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6" name="TextBox 15"/>
          <p:cNvSpPr txBox="1"/>
          <p:nvPr/>
        </p:nvSpPr>
        <p:spPr>
          <a:xfrm>
            <a:off x="2040736" y="2991445"/>
            <a:ext cx="356188" cy="400110"/>
          </a:xfrm>
          <a:prstGeom prst="rect">
            <a:avLst/>
          </a:prstGeom>
          <a:noFill/>
        </p:spPr>
        <p:txBody>
          <a:bodyPr wrap="none" rtlCol="0">
            <a:spAutoFit/>
          </a:bodyPr>
          <a:lstStyle/>
          <a:p>
            <a:pPr algn="ctr"/>
            <a:r>
              <a:rPr lang="en-US" sz="2000" dirty="0"/>
              <a:t>B</a:t>
            </a:r>
          </a:p>
        </p:txBody>
      </p:sp>
      <p:cxnSp>
        <p:nvCxnSpPr>
          <p:cNvPr id="17" name="Straight Connector 16"/>
          <p:cNvCxnSpPr>
            <a:stCxn id="16" idx="3"/>
            <a:endCxn id="18" idx="1"/>
          </p:cNvCxnSpPr>
          <p:nvPr/>
        </p:nvCxnSpPr>
        <p:spPr bwMode="auto">
          <a:xfrm>
            <a:off x="2396924" y="3191500"/>
            <a:ext cx="29111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8" name="TextBox 17"/>
          <p:cNvSpPr txBox="1"/>
          <p:nvPr/>
        </p:nvSpPr>
        <p:spPr>
          <a:xfrm>
            <a:off x="2688037" y="2991445"/>
            <a:ext cx="383438" cy="400110"/>
          </a:xfrm>
          <a:prstGeom prst="rect">
            <a:avLst/>
          </a:prstGeom>
          <a:noFill/>
        </p:spPr>
        <p:txBody>
          <a:bodyPr wrap="square" rtlCol="0">
            <a:spAutoFit/>
          </a:bodyPr>
          <a:lstStyle/>
          <a:p>
            <a:pPr algn="ctr"/>
            <a:r>
              <a:rPr lang="en-US" sz="2000" dirty="0"/>
              <a:t>O</a:t>
            </a:r>
          </a:p>
        </p:txBody>
      </p:sp>
      <p:sp>
        <p:nvSpPr>
          <p:cNvPr id="20" name="TextBox 19"/>
          <p:cNvSpPr txBox="1"/>
          <p:nvPr/>
        </p:nvSpPr>
        <p:spPr>
          <a:xfrm>
            <a:off x="3129240" y="3521508"/>
            <a:ext cx="356187" cy="400110"/>
          </a:xfrm>
          <a:prstGeom prst="rect">
            <a:avLst/>
          </a:prstGeom>
          <a:noFill/>
        </p:spPr>
        <p:txBody>
          <a:bodyPr wrap="none" rtlCol="0">
            <a:spAutoFit/>
          </a:bodyPr>
          <a:lstStyle/>
          <a:p>
            <a:pPr algn="ctr"/>
            <a:r>
              <a:rPr lang="en-US" sz="2000" dirty="0"/>
              <a:t>B</a:t>
            </a:r>
          </a:p>
        </p:txBody>
      </p:sp>
      <p:cxnSp>
        <p:nvCxnSpPr>
          <p:cNvPr id="21" name="Straight Connector 20"/>
          <p:cNvCxnSpPr/>
          <p:nvPr/>
        </p:nvCxnSpPr>
        <p:spPr bwMode="auto">
          <a:xfrm flipH="1" flipV="1">
            <a:off x="1875425" y="2817068"/>
            <a:ext cx="182045" cy="242736"/>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H="1" flipV="1">
            <a:off x="2983051" y="3345842"/>
            <a:ext cx="182045" cy="242736"/>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3" name="Straight Connector 22"/>
          <p:cNvCxnSpPr>
            <a:stCxn id="20" idx="3"/>
          </p:cNvCxnSpPr>
          <p:nvPr/>
        </p:nvCxnSpPr>
        <p:spPr bwMode="auto">
          <a:xfrm flipV="1">
            <a:off x="3485426" y="3718190"/>
            <a:ext cx="292608" cy="3373"/>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25" name="Rectangle 24"/>
          <p:cNvSpPr/>
          <p:nvPr/>
        </p:nvSpPr>
        <p:spPr>
          <a:xfrm>
            <a:off x="926081" y="4992469"/>
            <a:ext cx="3264919" cy="646331"/>
          </a:xfrm>
          <a:prstGeom prst="rect">
            <a:avLst/>
          </a:prstGeom>
        </p:spPr>
        <p:txBody>
          <a:bodyPr wrap="square">
            <a:spAutoFit/>
          </a:bodyPr>
          <a:lstStyle/>
          <a:p>
            <a:pPr algn="ctr"/>
            <a:r>
              <a:rPr lang="en-US" dirty="0" err="1">
                <a:solidFill>
                  <a:srgbClr val="252525"/>
                </a:solidFill>
                <a:latin typeface="Arial" panose="020B0604020202020204" pitchFamily="34" charset="0"/>
              </a:rPr>
              <a:t>Boroxol</a:t>
            </a:r>
            <a:r>
              <a:rPr lang="en-US" dirty="0">
                <a:solidFill>
                  <a:srgbClr val="252525"/>
                </a:solidFill>
                <a:latin typeface="Arial" panose="020B0604020202020204" pitchFamily="34" charset="0"/>
              </a:rPr>
              <a:t> rings: basic structural unit in boric oxide glass</a:t>
            </a:r>
            <a:endParaRPr lang="en-US" dirty="0"/>
          </a:p>
        </p:txBody>
      </p:sp>
      <p:sp>
        <p:nvSpPr>
          <p:cNvPr id="12" name="Slide Number Placeholder 11"/>
          <p:cNvSpPr>
            <a:spLocks noGrp="1"/>
          </p:cNvSpPr>
          <p:nvPr>
            <p:ph type="sldNum" sz="quarter" idx="11"/>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867408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Borate glass</a:t>
            </a:r>
          </a:p>
        </p:txBody>
      </p:sp>
      <p:sp>
        <p:nvSpPr>
          <p:cNvPr id="3" name="Content Placeholder 2"/>
          <p:cNvSpPr>
            <a:spLocks noGrp="1"/>
          </p:cNvSpPr>
          <p:nvPr>
            <p:ph idx="1"/>
          </p:nvPr>
        </p:nvSpPr>
        <p:spPr/>
        <p:txBody>
          <a:bodyPr/>
          <a:lstStyle/>
          <a:p>
            <a:r>
              <a:rPr lang="en-US" sz="2000" dirty="0"/>
              <a:t>B</a:t>
            </a:r>
            <a:r>
              <a:rPr lang="en-US" sz="2000" baseline="-25000" dirty="0"/>
              <a:t>2</a:t>
            </a:r>
            <a:r>
              <a:rPr lang="en-US" sz="2000" dirty="0"/>
              <a:t>O</a:t>
            </a:r>
            <a:r>
              <a:rPr lang="en-US" sz="2000" baseline="-25000" dirty="0"/>
              <a:t>3</a:t>
            </a:r>
            <a:r>
              <a:rPr lang="en-US" sz="2000" dirty="0"/>
              <a:t>: the glass former consisting of corner-sharing BO</a:t>
            </a:r>
            <a:r>
              <a:rPr lang="en-US" sz="2000" baseline="-25000" dirty="0"/>
              <a:t>3</a:t>
            </a:r>
            <a:r>
              <a:rPr lang="en-US" sz="2000" dirty="0"/>
              <a:t> triangles connected by bridge oxygen</a:t>
            </a:r>
          </a:p>
          <a:p>
            <a:r>
              <a:rPr lang="en-US" sz="2000" dirty="0"/>
              <a:t>Alkali borate glass:</a:t>
            </a:r>
          </a:p>
        </p:txBody>
      </p:sp>
      <p:cxnSp>
        <p:nvCxnSpPr>
          <p:cNvPr id="4" name="Straight Connector 3"/>
          <p:cNvCxnSpPr/>
          <p:nvPr/>
        </p:nvCxnSpPr>
        <p:spPr bwMode="auto">
          <a:xfrm flipH="1" flipV="1">
            <a:off x="1511448" y="3174158"/>
            <a:ext cx="182045" cy="242736"/>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5" name="TextBox 4"/>
          <p:cNvSpPr txBox="1"/>
          <p:nvPr/>
        </p:nvSpPr>
        <p:spPr>
          <a:xfrm>
            <a:off x="1690223" y="3383325"/>
            <a:ext cx="356188" cy="400110"/>
          </a:xfrm>
          <a:prstGeom prst="rect">
            <a:avLst/>
          </a:prstGeom>
          <a:noFill/>
        </p:spPr>
        <p:txBody>
          <a:bodyPr wrap="none" rtlCol="0">
            <a:spAutoFit/>
          </a:bodyPr>
          <a:lstStyle/>
          <a:p>
            <a:pPr algn="ctr"/>
            <a:r>
              <a:rPr lang="en-US" sz="2000" dirty="0"/>
              <a:t>B</a:t>
            </a:r>
          </a:p>
        </p:txBody>
      </p:sp>
      <p:cxnSp>
        <p:nvCxnSpPr>
          <p:cNvPr id="7" name="Straight Connector 6"/>
          <p:cNvCxnSpPr>
            <a:stCxn id="5" idx="3"/>
            <a:endCxn id="8" idx="1"/>
          </p:cNvCxnSpPr>
          <p:nvPr/>
        </p:nvCxnSpPr>
        <p:spPr bwMode="auto">
          <a:xfrm flipV="1">
            <a:off x="2046411" y="3581400"/>
            <a:ext cx="296305" cy="198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8" name="TextBox 7"/>
          <p:cNvSpPr txBox="1"/>
          <p:nvPr/>
        </p:nvSpPr>
        <p:spPr>
          <a:xfrm>
            <a:off x="2342716" y="3383325"/>
            <a:ext cx="383438" cy="396149"/>
          </a:xfrm>
          <a:prstGeom prst="rect">
            <a:avLst/>
          </a:prstGeom>
          <a:noFill/>
        </p:spPr>
        <p:txBody>
          <a:bodyPr wrap="none" rtlCol="0">
            <a:spAutoFit/>
          </a:bodyPr>
          <a:lstStyle/>
          <a:p>
            <a:pPr algn="ctr"/>
            <a:r>
              <a:rPr lang="en-US" sz="2000" dirty="0"/>
              <a:t>O</a:t>
            </a:r>
          </a:p>
        </p:txBody>
      </p:sp>
      <p:cxnSp>
        <p:nvCxnSpPr>
          <p:cNvPr id="9" name="Straight Connector 8"/>
          <p:cNvCxnSpPr/>
          <p:nvPr/>
        </p:nvCxnSpPr>
        <p:spPr bwMode="auto">
          <a:xfrm flipV="1">
            <a:off x="1511030" y="3745714"/>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5" name="TextBox 14"/>
          <p:cNvSpPr txBox="1"/>
          <p:nvPr/>
        </p:nvSpPr>
        <p:spPr>
          <a:xfrm>
            <a:off x="1188140" y="2853576"/>
            <a:ext cx="383438" cy="396149"/>
          </a:xfrm>
          <a:prstGeom prst="rect">
            <a:avLst/>
          </a:prstGeom>
          <a:noFill/>
        </p:spPr>
        <p:txBody>
          <a:bodyPr wrap="none" rtlCol="0">
            <a:spAutoFit/>
          </a:bodyPr>
          <a:lstStyle/>
          <a:p>
            <a:pPr algn="ctr"/>
            <a:r>
              <a:rPr lang="en-US" sz="2000" dirty="0"/>
              <a:t>O</a:t>
            </a:r>
          </a:p>
        </p:txBody>
      </p:sp>
      <p:sp>
        <p:nvSpPr>
          <p:cNvPr id="16" name="TextBox 15"/>
          <p:cNvSpPr txBox="1"/>
          <p:nvPr/>
        </p:nvSpPr>
        <p:spPr>
          <a:xfrm>
            <a:off x="1188140" y="3896926"/>
            <a:ext cx="383438" cy="396149"/>
          </a:xfrm>
          <a:prstGeom prst="rect">
            <a:avLst/>
          </a:prstGeom>
          <a:noFill/>
        </p:spPr>
        <p:txBody>
          <a:bodyPr wrap="none" rtlCol="0">
            <a:spAutoFit/>
          </a:bodyPr>
          <a:lstStyle/>
          <a:p>
            <a:pPr algn="ctr"/>
            <a:r>
              <a:rPr lang="en-US" sz="2000" dirty="0"/>
              <a:t>O</a:t>
            </a:r>
          </a:p>
        </p:txBody>
      </p:sp>
      <p:cxnSp>
        <p:nvCxnSpPr>
          <p:cNvPr id="21" name="Straight Connector 20"/>
          <p:cNvCxnSpPr>
            <a:endCxn id="15" idx="1"/>
          </p:cNvCxnSpPr>
          <p:nvPr/>
        </p:nvCxnSpPr>
        <p:spPr bwMode="auto">
          <a:xfrm>
            <a:off x="891835" y="3051650"/>
            <a:ext cx="296305"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3" name="Straight Connector 22"/>
          <p:cNvCxnSpPr>
            <a:endCxn id="16" idx="1"/>
          </p:cNvCxnSpPr>
          <p:nvPr/>
        </p:nvCxnSpPr>
        <p:spPr bwMode="auto">
          <a:xfrm>
            <a:off x="891835" y="4094999"/>
            <a:ext cx="296305" cy="2"/>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25" name="Rectangle 24"/>
          <p:cNvSpPr/>
          <p:nvPr/>
        </p:nvSpPr>
        <p:spPr>
          <a:xfrm>
            <a:off x="2884611" y="3111496"/>
            <a:ext cx="58862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t>
            </a:r>
          </a:p>
        </p:txBody>
      </p:sp>
      <p:sp>
        <p:nvSpPr>
          <p:cNvPr id="27" name="Rectangle 26"/>
          <p:cNvSpPr/>
          <p:nvPr/>
        </p:nvSpPr>
        <p:spPr>
          <a:xfrm>
            <a:off x="4555524" y="3043412"/>
            <a:ext cx="8771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t>
            </a:r>
          </a:p>
        </p:txBody>
      </p:sp>
      <p:sp>
        <p:nvSpPr>
          <p:cNvPr id="28" name="TextBox 27"/>
          <p:cNvSpPr txBox="1"/>
          <p:nvPr/>
        </p:nvSpPr>
        <p:spPr>
          <a:xfrm>
            <a:off x="3402228" y="3379362"/>
            <a:ext cx="1233030" cy="400110"/>
          </a:xfrm>
          <a:prstGeom prst="rect">
            <a:avLst/>
          </a:prstGeom>
          <a:noFill/>
        </p:spPr>
        <p:txBody>
          <a:bodyPr wrap="none" rtlCol="0">
            <a:spAutoFit/>
          </a:bodyPr>
          <a:lstStyle/>
          <a:p>
            <a:pPr algn="ctr"/>
            <a:r>
              <a:rPr lang="en-US" sz="2000" dirty="0"/>
              <a:t>1/2 Na</a:t>
            </a:r>
            <a:r>
              <a:rPr lang="en-US" sz="2000" baseline="-25000" dirty="0"/>
              <a:t>2</a:t>
            </a:r>
            <a:r>
              <a:rPr lang="en-US" sz="2000" dirty="0"/>
              <a:t>O</a:t>
            </a:r>
          </a:p>
        </p:txBody>
      </p:sp>
      <p:cxnSp>
        <p:nvCxnSpPr>
          <p:cNvPr id="39" name="Straight Connector 38"/>
          <p:cNvCxnSpPr/>
          <p:nvPr/>
        </p:nvCxnSpPr>
        <p:spPr bwMode="auto">
          <a:xfrm flipH="1" flipV="1">
            <a:off x="5957834" y="3174156"/>
            <a:ext cx="182045" cy="242736"/>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0" name="TextBox 39"/>
          <p:cNvSpPr txBox="1"/>
          <p:nvPr/>
        </p:nvSpPr>
        <p:spPr>
          <a:xfrm>
            <a:off x="6136609" y="3383323"/>
            <a:ext cx="356188" cy="400110"/>
          </a:xfrm>
          <a:prstGeom prst="rect">
            <a:avLst/>
          </a:prstGeom>
          <a:noFill/>
        </p:spPr>
        <p:txBody>
          <a:bodyPr wrap="none" rtlCol="0">
            <a:spAutoFit/>
          </a:bodyPr>
          <a:lstStyle/>
          <a:p>
            <a:pPr algn="ctr"/>
            <a:r>
              <a:rPr lang="en-US" sz="2000" dirty="0"/>
              <a:t>B</a:t>
            </a:r>
          </a:p>
        </p:txBody>
      </p:sp>
      <p:cxnSp>
        <p:nvCxnSpPr>
          <p:cNvPr id="41" name="Straight Connector 40"/>
          <p:cNvCxnSpPr>
            <a:stCxn id="40" idx="3"/>
            <a:endCxn id="42" idx="1"/>
          </p:cNvCxnSpPr>
          <p:nvPr/>
        </p:nvCxnSpPr>
        <p:spPr bwMode="auto">
          <a:xfrm>
            <a:off x="6492797" y="3583378"/>
            <a:ext cx="28900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2" name="TextBox 41"/>
          <p:cNvSpPr txBox="1"/>
          <p:nvPr/>
        </p:nvSpPr>
        <p:spPr>
          <a:xfrm>
            <a:off x="6781800" y="3383323"/>
            <a:ext cx="917239" cy="400110"/>
          </a:xfrm>
          <a:prstGeom prst="rect">
            <a:avLst/>
          </a:prstGeom>
          <a:noFill/>
        </p:spPr>
        <p:txBody>
          <a:bodyPr wrap="none" rtlCol="0">
            <a:spAutoFit/>
          </a:bodyPr>
          <a:lstStyle/>
          <a:p>
            <a:pPr algn="ctr"/>
            <a:r>
              <a:rPr lang="en-US" sz="2000" dirty="0"/>
              <a:t>O</a:t>
            </a:r>
            <a:r>
              <a:rPr lang="en-US" sz="2000" baseline="30000" dirty="0"/>
              <a:t>- </a:t>
            </a:r>
            <a:r>
              <a:rPr lang="en-US" sz="2000" dirty="0"/>
              <a:t>Na</a:t>
            </a:r>
            <a:r>
              <a:rPr lang="en-US" sz="2000" baseline="30000" dirty="0"/>
              <a:t>+</a:t>
            </a:r>
            <a:endParaRPr lang="en-US" sz="2000" dirty="0"/>
          </a:p>
        </p:txBody>
      </p:sp>
      <p:cxnSp>
        <p:nvCxnSpPr>
          <p:cNvPr id="43" name="Straight Connector 42"/>
          <p:cNvCxnSpPr/>
          <p:nvPr/>
        </p:nvCxnSpPr>
        <p:spPr bwMode="auto">
          <a:xfrm flipV="1">
            <a:off x="5957416" y="3745712"/>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4" name="TextBox 43"/>
          <p:cNvSpPr txBox="1"/>
          <p:nvPr/>
        </p:nvSpPr>
        <p:spPr>
          <a:xfrm>
            <a:off x="5634526" y="2853574"/>
            <a:ext cx="383438" cy="396149"/>
          </a:xfrm>
          <a:prstGeom prst="rect">
            <a:avLst/>
          </a:prstGeom>
          <a:noFill/>
        </p:spPr>
        <p:txBody>
          <a:bodyPr wrap="none" rtlCol="0">
            <a:spAutoFit/>
          </a:bodyPr>
          <a:lstStyle/>
          <a:p>
            <a:pPr algn="ctr"/>
            <a:r>
              <a:rPr lang="en-US" sz="2000" dirty="0"/>
              <a:t>O</a:t>
            </a:r>
          </a:p>
        </p:txBody>
      </p:sp>
      <p:sp>
        <p:nvSpPr>
          <p:cNvPr id="45" name="TextBox 44"/>
          <p:cNvSpPr txBox="1"/>
          <p:nvPr/>
        </p:nvSpPr>
        <p:spPr>
          <a:xfrm>
            <a:off x="5634526" y="3896924"/>
            <a:ext cx="383438" cy="396149"/>
          </a:xfrm>
          <a:prstGeom prst="rect">
            <a:avLst/>
          </a:prstGeom>
          <a:noFill/>
        </p:spPr>
        <p:txBody>
          <a:bodyPr wrap="none" rtlCol="0">
            <a:spAutoFit/>
          </a:bodyPr>
          <a:lstStyle/>
          <a:p>
            <a:pPr algn="ctr"/>
            <a:r>
              <a:rPr lang="en-US" sz="2000" dirty="0"/>
              <a:t>O</a:t>
            </a:r>
          </a:p>
        </p:txBody>
      </p:sp>
      <p:cxnSp>
        <p:nvCxnSpPr>
          <p:cNvPr id="46" name="Straight Connector 45"/>
          <p:cNvCxnSpPr>
            <a:endCxn id="44" idx="1"/>
          </p:cNvCxnSpPr>
          <p:nvPr/>
        </p:nvCxnSpPr>
        <p:spPr bwMode="auto">
          <a:xfrm>
            <a:off x="5338221" y="3051648"/>
            <a:ext cx="296305"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7" name="Straight Connector 46"/>
          <p:cNvCxnSpPr>
            <a:endCxn id="45" idx="1"/>
          </p:cNvCxnSpPr>
          <p:nvPr/>
        </p:nvCxnSpPr>
        <p:spPr bwMode="auto">
          <a:xfrm>
            <a:off x="5338221" y="4094997"/>
            <a:ext cx="296305" cy="2"/>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H="1" flipV="1">
            <a:off x="1511448" y="4824683"/>
            <a:ext cx="182045" cy="242736"/>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50" name="TextBox 49"/>
          <p:cNvSpPr txBox="1"/>
          <p:nvPr/>
        </p:nvSpPr>
        <p:spPr>
          <a:xfrm>
            <a:off x="1690223" y="5033850"/>
            <a:ext cx="356188" cy="400110"/>
          </a:xfrm>
          <a:prstGeom prst="rect">
            <a:avLst/>
          </a:prstGeom>
          <a:noFill/>
        </p:spPr>
        <p:txBody>
          <a:bodyPr wrap="none" rtlCol="0">
            <a:spAutoFit/>
          </a:bodyPr>
          <a:lstStyle/>
          <a:p>
            <a:pPr algn="ctr"/>
            <a:r>
              <a:rPr lang="en-US" sz="2000" dirty="0"/>
              <a:t>B</a:t>
            </a:r>
          </a:p>
        </p:txBody>
      </p:sp>
      <p:cxnSp>
        <p:nvCxnSpPr>
          <p:cNvPr id="51" name="Straight Connector 50"/>
          <p:cNvCxnSpPr>
            <a:stCxn id="50" idx="3"/>
            <a:endCxn id="52" idx="1"/>
          </p:cNvCxnSpPr>
          <p:nvPr/>
        </p:nvCxnSpPr>
        <p:spPr bwMode="auto">
          <a:xfrm flipV="1">
            <a:off x="2046411" y="5231925"/>
            <a:ext cx="296305" cy="198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52" name="TextBox 51"/>
          <p:cNvSpPr txBox="1"/>
          <p:nvPr/>
        </p:nvSpPr>
        <p:spPr>
          <a:xfrm>
            <a:off x="2342716" y="5033850"/>
            <a:ext cx="383438" cy="396149"/>
          </a:xfrm>
          <a:prstGeom prst="rect">
            <a:avLst/>
          </a:prstGeom>
          <a:noFill/>
        </p:spPr>
        <p:txBody>
          <a:bodyPr wrap="none" rtlCol="0">
            <a:spAutoFit/>
          </a:bodyPr>
          <a:lstStyle/>
          <a:p>
            <a:pPr algn="ctr"/>
            <a:r>
              <a:rPr lang="en-US" sz="2000" dirty="0"/>
              <a:t>O</a:t>
            </a:r>
          </a:p>
        </p:txBody>
      </p:sp>
      <p:cxnSp>
        <p:nvCxnSpPr>
          <p:cNvPr id="53" name="Straight Connector 52"/>
          <p:cNvCxnSpPr/>
          <p:nvPr/>
        </p:nvCxnSpPr>
        <p:spPr bwMode="auto">
          <a:xfrm flipV="1">
            <a:off x="1511030" y="5396239"/>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54" name="TextBox 53"/>
          <p:cNvSpPr txBox="1"/>
          <p:nvPr/>
        </p:nvSpPr>
        <p:spPr>
          <a:xfrm>
            <a:off x="1188140" y="4504101"/>
            <a:ext cx="383438" cy="396149"/>
          </a:xfrm>
          <a:prstGeom prst="rect">
            <a:avLst/>
          </a:prstGeom>
          <a:noFill/>
        </p:spPr>
        <p:txBody>
          <a:bodyPr wrap="none" rtlCol="0">
            <a:spAutoFit/>
          </a:bodyPr>
          <a:lstStyle/>
          <a:p>
            <a:pPr algn="ctr"/>
            <a:r>
              <a:rPr lang="en-US" sz="2000" dirty="0"/>
              <a:t>O</a:t>
            </a:r>
          </a:p>
        </p:txBody>
      </p:sp>
      <p:sp>
        <p:nvSpPr>
          <p:cNvPr id="55" name="TextBox 54"/>
          <p:cNvSpPr txBox="1"/>
          <p:nvPr/>
        </p:nvSpPr>
        <p:spPr>
          <a:xfrm>
            <a:off x="1188140" y="5547451"/>
            <a:ext cx="383438" cy="396149"/>
          </a:xfrm>
          <a:prstGeom prst="rect">
            <a:avLst/>
          </a:prstGeom>
          <a:noFill/>
        </p:spPr>
        <p:txBody>
          <a:bodyPr wrap="none" rtlCol="0">
            <a:spAutoFit/>
          </a:bodyPr>
          <a:lstStyle/>
          <a:p>
            <a:pPr algn="ctr"/>
            <a:r>
              <a:rPr lang="en-US" sz="2000" dirty="0"/>
              <a:t>O</a:t>
            </a:r>
          </a:p>
        </p:txBody>
      </p:sp>
      <p:cxnSp>
        <p:nvCxnSpPr>
          <p:cNvPr id="56" name="Straight Connector 55"/>
          <p:cNvCxnSpPr>
            <a:endCxn id="54" idx="1"/>
          </p:cNvCxnSpPr>
          <p:nvPr/>
        </p:nvCxnSpPr>
        <p:spPr bwMode="auto">
          <a:xfrm>
            <a:off x="891835" y="4702175"/>
            <a:ext cx="296305"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7" name="Straight Connector 56"/>
          <p:cNvCxnSpPr>
            <a:endCxn id="55" idx="1"/>
          </p:cNvCxnSpPr>
          <p:nvPr/>
        </p:nvCxnSpPr>
        <p:spPr bwMode="auto">
          <a:xfrm>
            <a:off x="891835" y="5745524"/>
            <a:ext cx="296305" cy="2"/>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58" name="Rectangle 57"/>
          <p:cNvSpPr/>
          <p:nvPr/>
        </p:nvSpPr>
        <p:spPr>
          <a:xfrm>
            <a:off x="2884611" y="4762021"/>
            <a:ext cx="58862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t>
            </a:r>
          </a:p>
        </p:txBody>
      </p:sp>
      <p:sp>
        <p:nvSpPr>
          <p:cNvPr id="59" name="Rectangle 58"/>
          <p:cNvSpPr/>
          <p:nvPr/>
        </p:nvSpPr>
        <p:spPr>
          <a:xfrm>
            <a:off x="4555524" y="4693937"/>
            <a:ext cx="8771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t>
            </a:r>
          </a:p>
        </p:txBody>
      </p:sp>
      <p:sp>
        <p:nvSpPr>
          <p:cNvPr id="60" name="TextBox 59"/>
          <p:cNvSpPr txBox="1"/>
          <p:nvPr/>
        </p:nvSpPr>
        <p:spPr>
          <a:xfrm>
            <a:off x="3402228" y="5029887"/>
            <a:ext cx="1233030" cy="400110"/>
          </a:xfrm>
          <a:prstGeom prst="rect">
            <a:avLst/>
          </a:prstGeom>
          <a:noFill/>
        </p:spPr>
        <p:txBody>
          <a:bodyPr wrap="none" rtlCol="0">
            <a:spAutoFit/>
          </a:bodyPr>
          <a:lstStyle/>
          <a:p>
            <a:pPr algn="ctr"/>
            <a:r>
              <a:rPr lang="en-US" sz="2000" dirty="0"/>
              <a:t>1/2 Na</a:t>
            </a:r>
            <a:r>
              <a:rPr lang="en-US" sz="2000" baseline="-25000" dirty="0"/>
              <a:t>2</a:t>
            </a:r>
            <a:r>
              <a:rPr lang="en-US" sz="2000" dirty="0"/>
              <a:t>O</a:t>
            </a:r>
          </a:p>
        </p:txBody>
      </p:sp>
      <p:cxnSp>
        <p:nvCxnSpPr>
          <p:cNvPr id="62" name="Straight Connector 61"/>
          <p:cNvCxnSpPr/>
          <p:nvPr/>
        </p:nvCxnSpPr>
        <p:spPr bwMode="auto">
          <a:xfrm flipH="1" flipV="1">
            <a:off x="5956378" y="4824683"/>
            <a:ext cx="182045" cy="242736"/>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63" name="TextBox 62"/>
          <p:cNvSpPr txBox="1"/>
          <p:nvPr/>
        </p:nvSpPr>
        <p:spPr>
          <a:xfrm>
            <a:off x="6106300" y="5033850"/>
            <a:ext cx="413895" cy="400110"/>
          </a:xfrm>
          <a:prstGeom prst="rect">
            <a:avLst/>
          </a:prstGeom>
          <a:noFill/>
        </p:spPr>
        <p:txBody>
          <a:bodyPr wrap="none" rtlCol="0">
            <a:spAutoFit/>
          </a:bodyPr>
          <a:lstStyle/>
          <a:p>
            <a:pPr algn="ctr"/>
            <a:r>
              <a:rPr lang="en-US" sz="2000" dirty="0"/>
              <a:t>B</a:t>
            </a:r>
            <a:r>
              <a:rPr lang="en-US" sz="2000" baseline="30000" dirty="0"/>
              <a:t>-</a:t>
            </a:r>
          </a:p>
        </p:txBody>
      </p:sp>
      <p:cxnSp>
        <p:nvCxnSpPr>
          <p:cNvPr id="64" name="Straight Connector 63"/>
          <p:cNvCxnSpPr>
            <a:stCxn id="65" idx="3"/>
          </p:cNvCxnSpPr>
          <p:nvPr/>
        </p:nvCxnSpPr>
        <p:spPr bwMode="auto">
          <a:xfrm flipV="1">
            <a:off x="6928020" y="5745524"/>
            <a:ext cx="296305" cy="2236"/>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65" name="TextBox 64"/>
          <p:cNvSpPr txBox="1"/>
          <p:nvPr/>
        </p:nvSpPr>
        <p:spPr>
          <a:xfrm>
            <a:off x="6544582" y="5549685"/>
            <a:ext cx="383438" cy="396149"/>
          </a:xfrm>
          <a:prstGeom prst="rect">
            <a:avLst/>
          </a:prstGeom>
          <a:noFill/>
        </p:spPr>
        <p:txBody>
          <a:bodyPr wrap="none" rtlCol="0">
            <a:spAutoFit/>
          </a:bodyPr>
          <a:lstStyle/>
          <a:p>
            <a:pPr algn="ctr"/>
            <a:r>
              <a:rPr lang="en-US" sz="2000" dirty="0"/>
              <a:t>O</a:t>
            </a:r>
          </a:p>
        </p:txBody>
      </p:sp>
      <p:cxnSp>
        <p:nvCxnSpPr>
          <p:cNvPr id="66" name="Straight Connector 65"/>
          <p:cNvCxnSpPr/>
          <p:nvPr/>
        </p:nvCxnSpPr>
        <p:spPr bwMode="auto">
          <a:xfrm flipV="1">
            <a:off x="5955960" y="5396239"/>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67" name="TextBox 66"/>
          <p:cNvSpPr txBox="1"/>
          <p:nvPr/>
        </p:nvSpPr>
        <p:spPr>
          <a:xfrm>
            <a:off x="5633070" y="4504101"/>
            <a:ext cx="383438" cy="396149"/>
          </a:xfrm>
          <a:prstGeom prst="rect">
            <a:avLst/>
          </a:prstGeom>
          <a:noFill/>
        </p:spPr>
        <p:txBody>
          <a:bodyPr wrap="none" rtlCol="0">
            <a:spAutoFit/>
          </a:bodyPr>
          <a:lstStyle/>
          <a:p>
            <a:pPr algn="ctr"/>
            <a:r>
              <a:rPr lang="en-US" sz="2000" dirty="0"/>
              <a:t>O</a:t>
            </a:r>
          </a:p>
        </p:txBody>
      </p:sp>
      <p:sp>
        <p:nvSpPr>
          <p:cNvPr id="68" name="TextBox 67"/>
          <p:cNvSpPr txBox="1"/>
          <p:nvPr/>
        </p:nvSpPr>
        <p:spPr>
          <a:xfrm>
            <a:off x="5633070" y="5547451"/>
            <a:ext cx="383438" cy="396149"/>
          </a:xfrm>
          <a:prstGeom prst="rect">
            <a:avLst/>
          </a:prstGeom>
          <a:noFill/>
        </p:spPr>
        <p:txBody>
          <a:bodyPr wrap="none" rtlCol="0">
            <a:spAutoFit/>
          </a:bodyPr>
          <a:lstStyle/>
          <a:p>
            <a:pPr algn="ctr"/>
            <a:r>
              <a:rPr lang="en-US" sz="2000" dirty="0"/>
              <a:t>O</a:t>
            </a:r>
          </a:p>
        </p:txBody>
      </p:sp>
      <p:cxnSp>
        <p:nvCxnSpPr>
          <p:cNvPr id="69" name="Straight Connector 68"/>
          <p:cNvCxnSpPr>
            <a:endCxn id="67" idx="1"/>
          </p:cNvCxnSpPr>
          <p:nvPr/>
        </p:nvCxnSpPr>
        <p:spPr bwMode="auto">
          <a:xfrm>
            <a:off x="5336765" y="4702175"/>
            <a:ext cx="296305"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70" name="Straight Connector 69"/>
          <p:cNvCxnSpPr>
            <a:endCxn id="68" idx="1"/>
          </p:cNvCxnSpPr>
          <p:nvPr/>
        </p:nvCxnSpPr>
        <p:spPr bwMode="auto">
          <a:xfrm>
            <a:off x="5336765" y="5745524"/>
            <a:ext cx="296305" cy="2"/>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flipH="1" flipV="1">
            <a:off x="6422226" y="5396239"/>
            <a:ext cx="182045" cy="242736"/>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flipV="1">
            <a:off x="6417313" y="4820531"/>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74" name="Straight Connector 73"/>
          <p:cNvCxnSpPr>
            <a:stCxn id="75" idx="3"/>
          </p:cNvCxnSpPr>
          <p:nvPr/>
        </p:nvCxnSpPr>
        <p:spPr bwMode="auto">
          <a:xfrm flipV="1">
            <a:off x="6907729" y="4687550"/>
            <a:ext cx="296305" cy="2236"/>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75" name="TextBox 74"/>
          <p:cNvSpPr txBox="1"/>
          <p:nvPr/>
        </p:nvSpPr>
        <p:spPr>
          <a:xfrm>
            <a:off x="6524291" y="4491711"/>
            <a:ext cx="383438" cy="396149"/>
          </a:xfrm>
          <a:prstGeom prst="rect">
            <a:avLst/>
          </a:prstGeom>
          <a:noFill/>
        </p:spPr>
        <p:txBody>
          <a:bodyPr wrap="none" rtlCol="0">
            <a:spAutoFit/>
          </a:bodyPr>
          <a:lstStyle/>
          <a:p>
            <a:pPr algn="ctr"/>
            <a:r>
              <a:rPr lang="en-US" sz="2000" dirty="0"/>
              <a:t>O</a:t>
            </a:r>
          </a:p>
        </p:txBody>
      </p:sp>
      <p:sp>
        <p:nvSpPr>
          <p:cNvPr id="76" name="TextBox 75"/>
          <p:cNvSpPr txBox="1"/>
          <p:nvPr/>
        </p:nvSpPr>
        <p:spPr>
          <a:xfrm>
            <a:off x="6473933" y="5040099"/>
            <a:ext cx="612667" cy="400110"/>
          </a:xfrm>
          <a:prstGeom prst="rect">
            <a:avLst/>
          </a:prstGeom>
          <a:noFill/>
        </p:spPr>
        <p:txBody>
          <a:bodyPr wrap="none" rtlCol="0">
            <a:spAutoFit/>
          </a:bodyPr>
          <a:lstStyle/>
          <a:p>
            <a:pPr algn="ctr"/>
            <a:r>
              <a:rPr lang="en-US" sz="2000" dirty="0"/>
              <a:t>Na</a:t>
            </a:r>
            <a:r>
              <a:rPr lang="en-US" sz="2000" baseline="30000" dirty="0"/>
              <a:t>+</a:t>
            </a:r>
            <a:endParaRPr lang="en-US" sz="2000" dirty="0"/>
          </a:p>
        </p:txBody>
      </p:sp>
      <p:sp>
        <p:nvSpPr>
          <p:cNvPr id="77" name="Rounded Rectangle 76"/>
          <p:cNvSpPr/>
          <p:nvPr/>
        </p:nvSpPr>
        <p:spPr bwMode="auto">
          <a:xfrm>
            <a:off x="6479732" y="2579324"/>
            <a:ext cx="1870262" cy="510585"/>
          </a:xfrm>
          <a:prstGeom prst="roundRect">
            <a:avLst>
              <a:gd name="adj" fmla="val 12663"/>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00FF"/>
              </a:buClr>
              <a:buSzTx/>
              <a:tabLst/>
            </a:pPr>
            <a:r>
              <a:rPr lang="en-US" dirty="0">
                <a:solidFill>
                  <a:schemeClr val="tx1"/>
                </a:solidFill>
                <a:latin typeface="Arial" charset="0"/>
              </a:rPr>
              <a:t>NBO formation</a:t>
            </a:r>
          </a:p>
        </p:txBody>
      </p:sp>
      <p:sp>
        <p:nvSpPr>
          <p:cNvPr id="78" name="Rounded Rectangle 77"/>
          <p:cNvSpPr/>
          <p:nvPr/>
        </p:nvSpPr>
        <p:spPr bwMode="auto">
          <a:xfrm>
            <a:off x="2158594" y="5715000"/>
            <a:ext cx="2444130" cy="510585"/>
          </a:xfrm>
          <a:prstGeom prst="roundRect">
            <a:avLst>
              <a:gd name="adj" fmla="val 12663"/>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solidFill>
                  <a:schemeClr val="tx1"/>
                </a:solidFill>
                <a:latin typeface="Arial" charset="0"/>
              </a:rPr>
              <a:t>B</a:t>
            </a:r>
            <a:r>
              <a:rPr lang="en-US" baseline="-25000" dirty="0">
                <a:solidFill>
                  <a:schemeClr val="tx1"/>
                </a:solidFill>
                <a:latin typeface="Arial" charset="0"/>
              </a:rPr>
              <a:t>3</a:t>
            </a:r>
            <a:r>
              <a:rPr lang="en-US" dirty="0">
                <a:solidFill>
                  <a:schemeClr val="tx1"/>
                </a:solidFill>
                <a:latin typeface="Arial" charset="0"/>
              </a:rPr>
              <a:t> → B</a:t>
            </a:r>
            <a:r>
              <a:rPr lang="en-US" baseline="-25000" dirty="0">
                <a:solidFill>
                  <a:schemeClr val="tx1"/>
                </a:solidFill>
                <a:latin typeface="Arial" charset="0"/>
              </a:rPr>
              <a:t>4</a:t>
            </a:r>
            <a:r>
              <a:rPr lang="en-US" dirty="0">
                <a:solidFill>
                  <a:schemeClr val="tx1"/>
                </a:solidFill>
                <a:latin typeface="Arial" charset="0"/>
              </a:rPr>
              <a:t> conversion</a:t>
            </a:r>
          </a:p>
        </p:txBody>
      </p:sp>
      <p:cxnSp>
        <p:nvCxnSpPr>
          <p:cNvPr id="79" name="Straight Connector 78"/>
          <p:cNvCxnSpPr/>
          <p:nvPr/>
        </p:nvCxnSpPr>
        <p:spPr bwMode="auto">
          <a:xfrm flipV="1">
            <a:off x="2635227" y="4828769"/>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80" name="Straight Connector 79"/>
          <p:cNvCxnSpPr/>
          <p:nvPr/>
        </p:nvCxnSpPr>
        <p:spPr bwMode="auto">
          <a:xfrm flipV="1">
            <a:off x="2635227" y="3171546"/>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6" name="Slide Number Placeholder 5"/>
          <p:cNvSpPr>
            <a:spLocks noGrp="1"/>
          </p:cNvSpPr>
          <p:nvPr>
            <p:ph type="sldNum" sz="quarter" idx="11"/>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48637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Boron anomaly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220" y="1651686"/>
            <a:ext cx="5630561" cy="4255158"/>
          </a:xfrm>
          <a:prstGeom prst="rect">
            <a:avLst/>
          </a:prstGeom>
        </p:spPr>
      </p:pic>
      <p:sp>
        <p:nvSpPr>
          <p:cNvPr id="4" name="TextBox 3"/>
          <p:cNvSpPr txBox="1"/>
          <p:nvPr/>
        </p:nvSpPr>
        <p:spPr>
          <a:xfrm rot="16200000">
            <a:off x="-1277890" y="3429032"/>
            <a:ext cx="3839514" cy="369332"/>
          </a:xfrm>
          <a:prstGeom prst="rect">
            <a:avLst/>
          </a:prstGeom>
          <a:noFill/>
        </p:spPr>
        <p:txBody>
          <a:bodyPr wrap="none" rtlCol="0">
            <a:spAutoFit/>
          </a:bodyPr>
          <a:lstStyle/>
          <a:p>
            <a:pPr algn="ctr"/>
            <a:r>
              <a:rPr lang="en-US" dirty="0"/>
              <a:t>Fraction of 4-fold coordinated boron</a:t>
            </a:r>
          </a:p>
        </p:txBody>
      </p:sp>
      <p:sp>
        <p:nvSpPr>
          <p:cNvPr id="5" name="TextBox 4"/>
          <p:cNvSpPr txBox="1"/>
          <p:nvPr/>
        </p:nvSpPr>
        <p:spPr>
          <a:xfrm>
            <a:off x="2374843" y="5930554"/>
            <a:ext cx="2852063" cy="369332"/>
          </a:xfrm>
          <a:prstGeom prst="rect">
            <a:avLst/>
          </a:prstGeom>
          <a:noFill/>
        </p:spPr>
        <p:txBody>
          <a:bodyPr wrap="none" rtlCol="0">
            <a:spAutoFit/>
          </a:bodyPr>
          <a:lstStyle/>
          <a:p>
            <a:pPr algn="ctr"/>
            <a:r>
              <a:rPr lang="en-US" dirty="0"/>
              <a:t>Molar fraction of alkali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858" y="1681584"/>
            <a:ext cx="1168466" cy="1823616"/>
          </a:xfrm>
          <a:prstGeom prst="rect">
            <a:avLst/>
          </a:prstGeom>
        </p:spPr>
      </p:pic>
      <p:cxnSp>
        <p:nvCxnSpPr>
          <p:cNvPr id="7" name="Straight Connector 6"/>
          <p:cNvCxnSpPr/>
          <p:nvPr/>
        </p:nvCxnSpPr>
        <p:spPr bwMode="auto">
          <a:xfrm flipV="1">
            <a:off x="4193058" y="1752602"/>
            <a:ext cx="0" cy="3886198"/>
          </a:xfrm>
          <a:prstGeom prst="line">
            <a:avLst/>
          </a:prstGeom>
          <a:solidFill>
            <a:schemeClr val="accent1"/>
          </a:solidFill>
          <a:ln w="12700" cap="flat" cmpd="sng" algn="ctr">
            <a:solidFill>
              <a:srgbClr val="FF0000"/>
            </a:solidFill>
            <a:prstDash val="dash"/>
            <a:round/>
            <a:headEnd type="none" w="med" len="med"/>
            <a:tailEnd type="none" w="med" len="med"/>
          </a:ln>
          <a:effectLst/>
        </p:spPr>
      </p:cxnSp>
      <p:cxnSp>
        <p:nvCxnSpPr>
          <p:cNvPr id="10" name="Straight Connector 9"/>
          <p:cNvCxnSpPr/>
          <p:nvPr/>
        </p:nvCxnSpPr>
        <p:spPr bwMode="auto">
          <a:xfrm flipH="1">
            <a:off x="4193058" y="5330570"/>
            <a:ext cx="609600" cy="0"/>
          </a:xfrm>
          <a:prstGeom prst="line">
            <a:avLst/>
          </a:prstGeom>
          <a:solidFill>
            <a:schemeClr val="accent1"/>
          </a:solidFill>
          <a:ln w="12700" cap="flat" cmpd="sng" algn="ctr">
            <a:solidFill>
              <a:srgbClr val="FF0000"/>
            </a:solidFill>
            <a:prstDash val="solid"/>
            <a:round/>
            <a:headEnd type="stealth" w="lg" len="lg"/>
            <a:tailEnd type="none" w="med" len="med"/>
          </a:ln>
          <a:effectLst/>
        </p:spPr>
      </p:cxnSp>
      <p:sp>
        <p:nvSpPr>
          <p:cNvPr id="14" name="TextBox 13"/>
          <p:cNvSpPr txBox="1"/>
          <p:nvPr/>
        </p:nvSpPr>
        <p:spPr>
          <a:xfrm>
            <a:off x="4261017" y="4876800"/>
            <a:ext cx="1710725" cy="369332"/>
          </a:xfrm>
          <a:prstGeom prst="rect">
            <a:avLst/>
          </a:prstGeom>
          <a:noFill/>
        </p:spPr>
        <p:txBody>
          <a:bodyPr wrap="none" rtlCol="0">
            <a:spAutoFit/>
          </a:bodyPr>
          <a:lstStyle/>
          <a:p>
            <a:pPr algn="ctr"/>
            <a:r>
              <a:rPr lang="en-US" dirty="0">
                <a:solidFill>
                  <a:srgbClr val="FF0000"/>
                </a:solidFill>
                <a:latin typeface="Arial" charset="0"/>
              </a:rPr>
              <a:t>NBO formation</a:t>
            </a:r>
            <a:endParaRPr lang="en-US" dirty="0">
              <a:solidFill>
                <a:srgbClr val="FF0000"/>
              </a:solidFill>
            </a:endParaRPr>
          </a:p>
        </p:txBody>
      </p:sp>
      <p:cxnSp>
        <p:nvCxnSpPr>
          <p:cNvPr id="15" name="Straight Connector 14"/>
          <p:cNvCxnSpPr/>
          <p:nvPr/>
        </p:nvCxnSpPr>
        <p:spPr bwMode="auto">
          <a:xfrm flipH="1">
            <a:off x="3583458" y="4495800"/>
            <a:ext cx="609600" cy="0"/>
          </a:xfrm>
          <a:prstGeom prst="line">
            <a:avLst/>
          </a:prstGeom>
          <a:solidFill>
            <a:schemeClr val="accent1"/>
          </a:solidFill>
          <a:ln w="12700" cap="flat" cmpd="sng" algn="ctr">
            <a:solidFill>
              <a:srgbClr val="FF0000"/>
            </a:solidFill>
            <a:prstDash val="solid"/>
            <a:round/>
            <a:headEnd type="none" w="lg" len="lg"/>
            <a:tailEnd type="stealth" w="lg" len="lg"/>
          </a:ln>
          <a:effectLst/>
        </p:spPr>
      </p:cxnSp>
      <p:sp>
        <p:nvSpPr>
          <p:cNvPr id="16" name="Rectangle 15"/>
          <p:cNvSpPr/>
          <p:nvPr/>
        </p:nvSpPr>
        <p:spPr>
          <a:xfrm>
            <a:off x="2720859" y="4590020"/>
            <a:ext cx="1379520" cy="646331"/>
          </a:xfrm>
          <a:prstGeom prst="rect">
            <a:avLst/>
          </a:prstGeom>
        </p:spPr>
        <p:txBody>
          <a:bodyPr wrap="square">
            <a:spAutoFit/>
          </a:bodyPr>
          <a:lstStyle/>
          <a:p>
            <a:pPr algn="ctr" eaLnBrk="0" fontAlgn="base" hangingPunct="0">
              <a:spcBef>
                <a:spcPts val="600"/>
              </a:spcBef>
              <a:spcAft>
                <a:spcPct val="0"/>
              </a:spcAft>
              <a:buClr>
                <a:srgbClr val="0000FF"/>
              </a:buClr>
            </a:pPr>
            <a:r>
              <a:rPr lang="en-US" dirty="0">
                <a:solidFill>
                  <a:srgbClr val="FF0000"/>
                </a:solidFill>
                <a:latin typeface="Arial" charset="0"/>
              </a:rPr>
              <a:t>B</a:t>
            </a:r>
            <a:r>
              <a:rPr lang="en-US" baseline="-25000" dirty="0">
                <a:solidFill>
                  <a:srgbClr val="FF0000"/>
                </a:solidFill>
                <a:latin typeface="Arial" charset="0"/>
              </a:rPr>
              <a:t>3</a:t>
            </a:r>
            <a:r>
              <a:rPr lang="en-US" dirty="0">
                <a:solidFill>
                  <a:srgbClr val="FF0000"/>
                </a:solidFill>
                <a:latin typeface="Arial" charset="0"/>
              </a:rPr>
              <a:t> → B</a:t>
            </a:r>
            <a:r>
              <a:rPr lang="en-US" baseline="-25000" dirty="0">
                <a:solidFill>
                  <a:srgbClr val="FF0000"/>
                </a:solidFill>
                <a:latin typeface="Arial" charset="0"/>
              </a:rPr>
              <a:t>4</a:t>
            </a:r>
            <a:r>
              <a:rPr lang="en-US" dirty="0">
                <a:solidFill>
                  <a:srgbClr val="FF0000"/>
                </a:solidFill>
                <a:latin typeface="Arial" charset="0"/>
              </a:rPr>
              <a:t> conversion</a:t>
            </a:r>
          </a:p>
        </p:txBody>
      </p:sp>
      <p:sp>
        <p:nvSpPr>
          <p:cNvPr id="13" name="Rounded Rectangle 12"/>
          <p:cNvSpPr/>
          <p:nvPr/>
        </p:nvSpPr>
        <p:spPr bwMode="auto">
          <a:xfrm>
            <a:off x="6225398" y="3812688"/>
            <a:ext cx="2504996" cy="2094156"/>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00FF"/>
              </a:buClr>
              <a:buSzTx/>
              <a:tabLst/>
            </a:pPr>
            <a:r>
              <a:rPr lang="en-US" dirty="0">
                <a:solidFill>
                  <a:schemeClr val="tx1"/>
                </a:solidFill>
                <a:latin typeface="Arial" charset="0"/>
              </a:rPr>
              <a:t>Initial addition of alkali ions increases network connectivity, reduces CTE and enhances thermal &amp; chemical resistance</a:t>
            </a:r>
          </a:p>
        </p:txBody>
      </p:sp>
      <p:sp>
        <p:nvSpPr>
          <p:cNvPr id="8" name="Slide Number Placeholder 7"/>
          <p:cNvSpPr>
            <a:spLocks noGrp="1"/>
          </p:cNvSpPr>
          <p:nvPr>
            <p:ph type="sldNum" sz="quarter" idx="11"/>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90354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990600"/>
          </a:xfrm>
        </p:spPr>
        <p:txBody>
          <a:bodyPr/>
          <a:lstStyle/>
          <a:p>
            <a:r>
              <a:rPr lang="en-US" dirty="0"/>
              <a:t>Various properties of lithium borate glass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75486"/>
            <a:ext cx="5509573" cy="4472179"/>
          </a:xfrm>
          <a:prstGeom prst="rect">
            <a:avLst/>
          </a:prstGeom>
        </p:spPr>
      </p:pic>
      <p:sp>
        <p:nvSpPr>
          <p:cNvPr id="9" name="Rectangle 8"/>
          <p:cNvSpPr/>
          <p:nvPr/>
        </p:nvSpPr>
        <p:spPr>
          <a:xfrm>
            <a:off x="1497486" y="6122772"/>
            <a:ext cx="3581400" cy="304800"/>
          </a:xfrm>
          <a:prstGeom prst="rect">
            <a:avLst/>
          </a:prstGeom>
        </p:spPr>
        <p:txBody>
          <a:bodyPr wrap="square">
            <a:spAutoFit/>
          </a:bodyPr>
          <a:lstStyle/>
          <a:p>
            <a:pPr algn="ctr"/>
            <a:r>
              <a:rPr lang="en-US" sz="1400" i="1" dirty="0"/>
              <a:t>J. Non-</a:t>
            </a:r>
            <a:r>
              <a:rPr lang="en-US" sz="1400" i="1" dirty="0" err="1"/>
              <a:t>Cryst</a:t>
            </a:r>
            <a:r>
              <a:rPr lang="en-US" sz="1400" i="1" dirty="0"/>
              <a:t>. Sol. </a:t>
            </a:r>
            <a:r>
              <a:rPr lang="en-US" sz="1400" b="1" dirty="0"/>
              <a:t>351</a:t>
            </a:r>
            <a:r>
              <a:rPr lang="en-US" sz="1400" dirty="0"/>
              <a:t>, 1103-1112 (2005)</a:t>
            </a:r>
          </a:p>
        </p:txBody>
      </p:sp>
      <p:sp>
        <p:nvSpPr>
          <p:cNvPr id="17" name="Rounded Rectangle 16"/>
          <p:cNvSpPr/>
          <p:nvPr/>
        </p:nvSpPr>
        <p:spPr bwMode="auto">
          <a:xfrm>
            <a:off x="6400800" y="2819400"/>
            <a:ext cx="2133600" cy="1752600"/>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00FF"/>
              </a:buClr>
              <a:buSzTx/>
              <a:tabLst/>
            </a:pPr>
            <a:r>
              <a:rPr lang="en-US" dirty="0">
                <a:solidFill>
                  <a:schemeClr val="tx1"/>
                </a:solidFill>
                <a:latin typeface="Arial" charset="0"/>
              </a:rPr>
              <a:t>More than two structural transformations contribute to the boron anomaly</a:t>
            </a:r>
          </a:p>
        </p:txBody>
      </p:sp>
      <p:sp>
        <p:nvSpPr>
          <p:cNvPr id="19" name="Rectangle 18"/>
          <p:cNvSpPr/>
          <p:nvPr/>
        </p:nvSpPr>
        <p:spPr>
          <a:xfrm>
            <a:off x="6553200" y="4837125"/>
            <a:ext cx="1828800" cy="646331"/>
          </a:xfrm>
          <a:prstGeom prst="rect">
            <a:avLst/>
          </a:prstGeom>
        </p:spPr>
        <p:txBody>
          <a:bodyPr wrap="square">
            <a:spAutoFit/>
          </a:bodyPr>
          <a:lstStyle/>
          <a:p>
            <a:pPr algn="ctr"/>
            <a:r>
              <a:rPr lang="en-US" dirty="0"/>
              <a:t>Further reading:</a:t>
            </a:r>
          </a:p>
          <a:p>
            <a:pPr algn="ctr"/>
            <a:r>
              <a:rPr lang="en-US" dirty="0"/>
              <a:t>Shelby Ch. 5</a:t>
            </a:r>
          </a:p>
        </p:txBody>
      </p:sp>
      <p:sp>
        <p:nvSpPr>
          <p:cNvPr id="3" name="Slide Number Placeholder 2"/>
          <p:cNvSpPr>
            <a:spLocks noGrp="1"/>
          </p:cNvSpPr>
          <p:nvPr>
            <p:ph type="sldNum" sz="quarter" idx="11"/>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39364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(Alkali) borosilicate glass</a:t>
            </a:r>
          </a:p>
        </p:txBody>
      </p:sp>
      <p:sp>
        <p:nvSpPr>
          <p:cNvPr id="3" name="Content Placeholder 2"/>
          <p:cNvSpPr>
            <a:spLocks noGrp="1"/>
          </p:cNvSpPr>
          <p:nvPr>
            <p:ph idx="1"/>
          </p:nvPr>
        </p:nvSpPr>
        <p:spPr>
          <a:xfrm>
            <a:off x="457200" y="1567248"/>
            <a:ext cx="8077200" cy="4267200"/>
          </a:xfrm>
        </p:spPr>
        <p:txBody>
          <a:bodyPr/>
          <a:lstStyle/>
          <a:p>
            <a:r>
              <a:rPr lang="en-US" sz="2000" dirty="0"/>
              <a:t>Borosilicate glass: </a:t>
            </a:r>
            <a:r>
              <a:rPr lang="en-US" sz="2000" i="1" dirty="0">
                <a:latin typeface="Times New Roman" panose="02020603050405020304" pitchFamily="18" charset="0"/>
                <a:cs typeface="Times New Roman" panose="02020603050405020304" pitchFamily="18" charset="0"/>
              </a:rPr>
              <a:t>x </a:t>
            </a:r>
            <a:r>
              <a:rPr lang="en-US" sz="2000" dirty="0"/>
              <a:t>M</a:t>
            </a:r>
            <a:r>
              <a:rPr lang="en-US" sz="2000" baseline="-25000" dirty="0"/>
              <a:t>2</a:t>
            </a:r>
            <a:r>
              <a:rPr lang="en-US" sz="2000" dirty="0"/>
              <a:t>O · </a:t>
            </a:r>
            <a:r>
              <a:rPr lang="en-US" sz="2000" i="1" dirty="0">
                <a:latin typeface="Times New Roman" panose="02020603050405020304" pitchFamily="18" charset="0"/>
                <a:cs typeface="Times New Roman" panose="02020603050405020304" pitchFamily="18" charset="0"/>
              </a:rPr>
              <a:t>y</a:t>
            </a:r>
            <a:r>
              <a:rPr lang="en-US" sz="2000" dirty="0"/>
              <a:t> B</a:t>
            </a:r>
            <a:r>
              <a:rPr lang="en-US" sz="2000" baseline="-25000" dirty="0"/>
              <a:t>2</a:t>
            </a:r>
            <a:r>
              <a:rPr lang="en-US" sz="2000" dirty="0"/>
              <a:t>O</a:t>
            </a:r>
            <a:r>
              <a:rPr lang="en-US" sz="2000" baseline="-25000" dirty="0"/>
              <a:t>3</a:t>
            </a:r>
            <a:r>
              <a:rPr lang="en-US" sz="2000" dirty="0"/>
              <a:t> · (1 - </a:t>
            </a:r>
            <a:r>
              <a:rPr lang="en-US" sz="2000" i="1" dirty="0">
                <a:latin typeface="Times New Roman" panose="02020603050405020304" pitchFamily="18" charset="0"/>
                <a:cs typeface="Times New Roman" panose="02020603050405020304" pitchFamily="18" charset="0"/>
              </a:rPr>
              <a:t>x</a:t>
            </a:r>
            <a:r>
              <a:rPr lang="en-US" sz="2000" dirty="0"/>
              <a:t> - </a:t>
            </a:r>
            <a:r>
              <a:rPr lang="en-US" sz="2000" i="1" dirty="0">
                <a:latin typeface="Times New Roman" panose="02020603050405020304" pitchFamily="18" charset="0"/>
                <a:cs typeface="Times New Roman" panose="02020603050405020304" pitchFamily="18" charset="0"/>
              </a:rPr>
              <a:t>y</a:t>
            </a:r>
            <a:r>
              <a:rPr lang="en-US" sz="2000" dirty="0"/>
              <a:t>)</a:t>
            </a:r>
            <a:r>
              <a:rPr lang="en-US" sz="2000" i="1" dirty="0">
                <a:latin typeface="Times New Roman" panose="02020603050405020304" pitchFamily="18" charset="0"/>
                <a:cs typeface="Times New Roman" panose="02020603050405020304" pitchFamily="18" charset="0"/>
              </a:rPr>
              <a:t> </a:t>
            </a:r>
            <a:r>
              <a:rPr lang="en-US" sz="2000" dirty="0"/>
              <a:t>SiO</a:t>
            </a:r>
            <a:r>
              <a:rPr lang="en-US" sz="2000" baseline="-25000" dirty="0"/>
              <a:t>2</a:t>
            </a:r>
            <a:r>
              <a:rPr lang="en-US" sz="2000" dirty="0"/>
              <a:t> </a:t>
            </a:r>
          </a:p>
          <a:p>
            <a:pPr lvl="1"/>
            <a:r>
              <a:rPr lang="en-US" dirty="0"/>
              <a:t>SiO</a:t>
            </a:r>
            <a:r>
              <a:rPr lang="en-US" baseline="-25000" dirty="0"/>
              <a:t>2</a:t>
            </a:r>
            <a:r>
              <a:rPr lang="en-US" dirty="0"/>
              <a:t> and B</a:t>
            </a:r>
            <a:r>
              <a:rPr lang="en-US" baseline="-25000" dirty="0"/>
              <a:t>2</a:t>
            </a:r>
            <a:r>
              <a:rPr lang="en-US" dirty="0"/>
              <a:t>O</a:t>
            </a:r>
            <a:r>
              <a:rPr lang="en-US" baseline="-25000" dirty="0"/>
              <a:t>3</a:t>
            </a:r>
            <a:r>
              <a:rPr lang="en-US" dirty="0"/>
              <a:t> : glass formers</a:t>
            </a:r>
          </a:p>
          <a:p>
            <a:pPr lvl="1"/>
            <a:r>
              <a:rPr lang="en-US" dirty="0"/>
              <a:t>Alkali ions (M</a:t>
            </a:r>
            <a:r>
              <a:rPr lang="en-US" baseline="30000" dirty="0"/>
              <a:t>+</a:t>
            </a:r>
            <a:r>
              <a:rPr lang="en-US" dirty="0"/>
              <a:t>) converts B</a:t>
            </a:r>
            <a:r>
              <a:rPr lang="en-US" baseline="-25000" dirty="0"/>
              <a:t>3</a:t>
            </a:r>
            <a:r>
              <a:rPr lang="en-US" dirty="0"/>
              <a:t> to B</a:t>
            </a:r>
            <a:r>
              <a:rPr lang="en-US" baseline="-25000" dirty="0"/>
              <a:t>4</a:t>
            </a:r>
            <a:r>
              <a:rPr lang="en-US" dirty="0"/>
              <a:t> states (when </a:t>
            </a:r>
            <a:r>
              <a:rPr lang="en-US" i="1" dirty="0">
                <a:latin typeface="Times New Roman" panose="02020603050405020304" pitchFamily="18" charset="0"/>
                <a:cs typeface="Times New Roman" panose="02020603050405020304" pitchFamily="18" charset="0"/>
              </a:rPr>
              <a:t>x </a:t>
            </a:r>
            <a:r>
              <a:rPr lang="en-US" dirty="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y</a:t>
            </a:r>
            <a:r>
              <a:rPr lang="en-US" dirty="0"/>
              <a:t> &lt; 0.5)</a:t>
            </a:r>
          </a:p>
          <a:p>
            <a:pPr lvl="1"/>
            <a:r>
              <a:rPr lang="en-US" dirty="0"/>
              <a:t>Each additional alkali ion creates one NBO (when </a:t>
            </a:r>
            <a:r>
              <a:rPr lang="en-US" i="1" dirty="0">
                <a:latin typeface="Times New Roman" panose="02020603050405020304" pitchFamily="18" charset="0"/>
                <a:cs typeface="Times New Roman" panose="02020603050405020304" pitchFamily="18" charset="0"/>
              </a:rPr>
              <a:t>x </a:t>
            </a:r>
            <a:r>
              <a:rPr lang="en-US" dirty="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y</a:t>
            </a:r>
            <a:r>
              <a:rPr lang="en-US" dirty="0"/>
              <a:t> &gt; 0.5)</a:t>
            </a:r>
          </a:p>
          <a:p>
            <a:r>
              <a:rPr lang="en-US" sz="2000" dirty="0"/>
              <a:t>The original Pyrex™ recipe: </a:t>
            </a:r>
            <a:r>
              <a:rPr lang="pt-BR" sz="2000" dirty="0"/>
              <a:t>4Na</a:t>
            </a:r>
            <a:r>
              <a:rPr lang="pt-BR" sz="2000" baseline="-25000" dirty="0"/>
              <a:t>2</a:t>
            </a:r>
            <a:r>
              <a:rPr lang="pt-BR" sz="2000" dirty="0"/>
              <a:t>O</a:t>
            </a:r>
            <a:r>
              <a:rPr lang="en-US" sz="2000" dirty="0"/>
              <a:t>·</a:t>
            </a:r>
            <a:r>
              <a:rPr lang="pt-BR" sz="2000" dirty="0"/>
              <a:t>13B</a:t>
            </a:r>
            <a:r>
              <a:rPr lang="pt-BR" sz="2000" baseline="-25000" dirty="0"/>
              <a:t>2</a:t>
            </a:r>
            <a:r>
              <a:rPr lang="pt-BR" sz="2000" dirty="0"/>
              <a:t>O</a:t>
            </a:r>
            <a:r>
              <a:rPr lang="pt-BR" sz="2000" baseline="-25000" dirty="0"/>
              <a:t>3</a:t>
            </a:r>
            <a:r>
              <a:rPr lang="en-US" sz="2000" dirty="0"/>
              <a:t>·</a:t>
            </a:r>
            <a:r>
              <a:rPr lang="pt-BR" sz="2000" dirty="0"/>
              <a:t>2Al</a:t>
            </a:r>
            <a:r>
              <a:rPr lang="pt-BR" sz="2000" baseline="-25000" dirty="0"/>
              <a:t>2</a:t>
            </a:r>
            <a:r>
              <a:rPr lang="pt-BR" sz="2000" dirty="0"/>
              <a:t>O</a:t>
            </a:r>
            <a:r>
              <a:rPr lang="pt-BR" sz="2000" baseline="-25000" dirty="0"/>
              <a:t>3</a:t>
            </a:r>
            <a:r>
              <a:rPr lang="en-US" sz="2000" dirty="0"/>
              <a:t>·</a:t>
            </a:r>
            <a:r>
              <a:rPr lang="pt-BR" sz="2000" dirty="0"/>
              <a:t>81SiO</a:t>
            </a:r>
            <a:r>
              <a:rPr lang="pt-BR" sz="2000" baseline="-25000" dirty="0"/>
              <a:t>2</a:t>
            </a:r>
            <a:endParaRPr lang="en-US" sz="2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286" t="2286" r="14285" b="1714"/>
          <a:stretch/>
        </p:blipFill>
        <p:spPr>
          <a:xfrm>
            <a:off x="864972" y="3766752"/>
            <a:ext cx="1600200" cy="268833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6091" y="3910914"/>
            <a:ext cx="3039419" cy="2026912"/>
          </a:xfrm>
          <a:prstGeom prst="rect">
            <a:avLst/>
          </a:prstGeom>
        </p:spPr>
      </p:pic>
      <p:sp>
        <p:nvSpPr>
          <p:cNvPr id="6" name="Rectangle 5"/>
          <p:cNvSpPr/>
          <p:nvPr/>
        </p:nvSpPr>
        <p:spPr>
          <a:xfrm>
            <a:off x="2781300" y="6037648"/>
            <a:ext cx="3429000" cy="369332"/>
          </a:xfrm>
          <a:prstGeom prst="rect">
            <a:avLst/>
          </a:prstGeom>
        </p:spPr>
        <p:txBody>
          <a:bodyPr wrap="square">
            <a:spAutoFit/>
          </a:bodyPr>
          <a:lstStyle/>
          <a:p>
            <a:pPr algn="ctr"/>
            <a:r>
              <a:rPr lang="en-US"/>
              <a:t>200-inch Hale telescope mirror</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9018" y="3824418"/>
            <a:ext cx="1604489" cy="258788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8762" y="4164228"/>
            <a:ext cx="1905000" cy="1905000"/>
          </a:xfrm>
          <a:prstGeom prst="rect">
            <a:avLst/>
          </a:prstGeom>
        </p:spPr>
      </p:pic>
      <p:grpSp>
        <p:nvGrpSpPr>
          <p:cNvPr id="14" name="Group 13"/>
          <p:cNvGrpSpPr/>
          <p:nvPr/>
        </p:nvGrpSpPr>
        <p:grpSpPr>
          <a:xfrm>
            <a:off x="2912972" y="3896498"/>
            <a:ext cx="3182131" cy="2474616"/>
            <a:chOff x="2912972" y="3896498"/>
            <a:chExt cx="3182131" cy="2474616"/>
          </a:xfrm>
        </p:grpSpPr>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5200" t="9145" b="-4"/>
            <a:stretch/>
          </p:blipFill>
          <p:spPr>
            <a:xfrm>
              <a:off x="2912972" y="3896498"/>
              <a:ext cx="3182131" cy="2474616"/>
            </a:xfrm>
            <a:prstGeom prst="rect">
              <a:avLst/>
            </a:prstGeom>
          </p:spPr>
        </p:pic>
        <p:sp>
          <p:nvSpPr>
            <p:cNvPr id="13" name="TextBox 12"/>
            <p:cNvSpPr txBox="1"/>
            <p:nvPr/>
          </p:nvSpPr>
          <p:spPr>
            <a:xfrm>
              <a:off x="3137540" y="5977519"/>
              <a:ext cx="2749471" cy="369332"/>
            </a:xfrm>
            <a:prstGeom prst="rect">
              <a:avLst/>
            </a:prstGeom>
            <a:noFill/>
          </p:spPr>
          <p:txBody>
            <a:bodyPr wrap="none" rtlCol="0">
              <a:spAutoFit/>
            </a:bodyPr>
            <a:lstStyle/>
            <a:p>
              <a:pPr algn="ctr"/>
              <a:r>
                <a:rPr lang="en-US" dirty="0"/>
                <a:t>Space shuttle tile coating</a:t>
              </a:r>
            </a:p>
          </p:txBody>
        </p:sp>
      </p:grpSp>
      <p:sp>
        <p:nvSpPr>
          <p:cNvPr id="9" name="Slide Number Placeholder 8"/>
          <p:cNvSpPr>
            <a:spLocks noGrp="1"/>
          </p:cNvSpPr>
          <p:nvPr>
            <p:ph type="sldNum" sz="quarter" idx="11"/>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2797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(Alkali) </a:t>
            </a:r>
            <a:r>
              <a:rPr lang="en-US" sz="2800" dirty="0" err="1"/>
              <a:t>aluminosilicate</a:t>
            </a:r>
            <a:r>
              <a:rPr lang="en-US" sz="2800" dirty="0"/>
              <a:t> glass</a:t>
            </a:r>
          </a:p>
        </p:txBody>
      </p:sp>
      <p:sp>
        <p:nvSpPr>
          <p:cNvPr id="3" name="Content Placeholder 2"/>
          <p:cNvSpPr>
            <a:spLocks noGrp="1"/>
          </p:cNvSpPr>
          <p:nvPr>
            <p:ph idx="1"/>
          </p:nvPr>
        </p:nvSpPr>
        <p:spPr>
          <a:xfrm>
            <a:off x="457200" y="1550772"/>
            <a:ext cx="7924800" cy="4267200"/>
          </a:xfrm>
        </p:spPr>
        <p:txBody>
          <a:bodyPr/>
          <a:lstStyle/>
          <a:p>
            <a:r>
              <a:rPr lang="en-US" sz="2000" dirty="0" err="1"/>
              <a:t>Aluminosilicate</a:t>
            </a:r>
            <a:r>
              <a:rPr lang="en-US" sz="2000" dirty="0"/>
              <a:t> glass: </a:t>
            </a:r>
            <a:r>
              <a:rPr lang="en-US" sz="2000" i="1" dirty="0">
                <a:latin typeface="Times New Roman" panose="02020603050405020304" pitchFamily="18" charset="0"/>
                <a:cs typeface="Times New Roman" panose="02020603050405020304" pitchFamily="18" charset="0"/>
              </a:rPr>
              <a:t>x </a:t>
            </a:r>
            <a:r>
              <a:rPr lang="en-US" sz="2000" dirty="0"/>
              <a:t>M</a:t>
            </a:r>
            <a:r>
              <a:rPr lang="en-US" sz="2000" baseline="-25000" dirty="0"/>
              <a:t>2</a:t>
            </a:r>
            <a:r>
              <a:rPr lang="en-US" sz="2000" dirty="0"/>
              <a:t>O · </a:t>
            </a:r>
            <a:r>
              <a:rPr lang="en-US" sz="2000" i="1" dirty="0">
                <a:latin typeface="Times New Roman" panose="02020603050405020304" pitchFamily="18" charset="0"/>
                <a:cs typeface="Times New Roman" panose="02020603050405020304" pitchFamily="18" charset="0"/>
              </a:rPr>
              <a:t>y</a:t>
            </a:r>
            <a:r>
              <a:rPr lang="en-US" sz="2000" dirty="0"/>
              <a:t> Al</a:t>
            </a:r>
            <a:r>
              <a:rPr lang="en-US" sz="2000" baseline="-25000" dirty="0"/>
              <a:t>2</a:t>
            </a:r>
            <a:r>
              <a:rPr lang="en-US" sz="2000" dirty="0"/>
              <a:t>O</a:t>
            </a:r>
            <a:r>
              <a:rPr lang="en-US" sz="2000" baseline="-25000" dirty="0"/>
              <a:t>3</a:t>
            </a:r>
            <a:r>
              <a:rPr lang="en-US" sz="2000" dirty="0"/>
              <a:t> · (1 - </a:t>
            </a:r>
            <a:r>
              <a:rPr lang="en-US" sz="2000" i="1" dirty="0">
                <a:latin typeface="Times New Roman" panose="02020603050405020304" pitchFamily="18" charset="0"/>
                <a:cs typeface="Times New Roman" panose="02020603050405020304" pitchFamily="18" charset="0"/>
              </a:rPr>
              <a:t>x</a:t>
            </a:r>
            <a:r>
              <a:rPr lang="en-US" sz="2000" dirty="0"/>
              <a:t> - </a:t>
            </a:r>
            <a:r>
              <a:rPr lang="en-US" sz="2000" i="1" dirty="0">
                <a:latin typeface="Times New Roman" panose="02020603050405020304" pitchFamily="18" charset="0"/>
                <a:cs typeface="Times New Roman" panose="02020603050405020304" pitchFamily="18" charset="0"/>
              </a:rPr>
              <a:t>y</a:t>
            </a:r>
            <a:r>
              <a:rPr lang="en-US" sz="2000" dirty="0"/>
              <a:t>)</a:t>
            </a:r>
            <a:r>
              <a:rPr lang="en-US" sz="2000" i="1" dirty="0">
                <a:latin typeface="Times New Roman" panose="02020603050405020304" pitchFamily="18" charset="0"/>
                <a:cs typeface="Times New Roman" panose="02020603050405020304" pitchFamily="18" charset="0"/>
              </a:rPr>
              <a:t> </a:t>
            </a:r>
            <a:r>
              <a:rPr lang="en-US" sz="2000" dirty="0"/>
              <a:t>SiO</a:t>
            </a:r>
            <a:r>
              <a:rPr lang="en-US" sz="2000" baseline="-25000" dirty="0"/>
              <a:t>2</a:t>
            </a:r>
            <a:r>
              <a:rPr lang="en-US" sz="2000" dirty="0"/>
              <a:t> </a:t>
            </a:r>
          </a:p>
          <a:p>
            <a:pPr lvl="1"/>
            <a:r>
              <a:rPr lang="en-US" dirty="0"/>
              <a:t>SiO</a:t>
            </a:r>
            <a:r>
              <a:rPr lang="en-US" baseline="-25000" dirty="0"/>
              <a:t>2</a:t>
            </a:r>
            <a:r>
              <a:rPr lang="en-US" dirty="0"/>
              <a:t> : glass former</a:t>
            </a:r>
          </a:p>
          <a:p>
            <a:pPr lvl="1"/>
            <a:r>
              <a:rPr lang="en-US" dirty="0"/>
              <a:t>Al functions as a glass former in the form of AlO</a:t>
            </a:r>
            <a:r>
              <a:rPr lang="en-US" baseline="-25000" dirty="0"/>
              <a:t>4</a:t>
            </a:r>
            <a:r>
              <a:rPr lang="en-US" dirty="0"/>
              <a:t> groups (when </a:t>
            </a:r>
            <a:r>
              <a:rPr lang="en-US" i="1" dirty="0">
                <a:latin typeface="Times New Roman" panose="02020603050405020304" pitchFamily="18" charset="0"/>
                <a:cs typeface="Times New Roman" panose="02020603050405020304" pitchFamily="18" charset="0"/>
              </a:rPr>
              <a:t>x </a:t>
            </a:r>
            <a:r>
              <a:rPr lang="en-US" dirty="0">
                <a:cs typeface="Times New Roman" panose="02020603050405020304" pitchFamily="18" charset="0"/>
              </a:rPr>
              <a:t>&gt; </a:t>
            </a:r>
            <a:r>
              <a:rPr lang="en-US" i="1" dirty="0">
                <a:latin typeface="Times New Roman" panose="02020603050405020304" pitchFamily="18" charset="0"/>
                <a:cs typeface="Times New Roman" panose="02020603050405020304" pitchFamily="18" charset="0"/>
              </a:rPr>
              <a:t>y</a:t>
            </a:r>
            <a:r>
              <a:rPr lang="en-US" dirty="0"/>
              <a:t>)</a:t>
            </a:r>
          </a:p>
          <a:p>
            <a:pPr lvl="1"/>
            <a:r>
              <a:rPr lang="en-US" dirty="0">
                <a:solidFill>
                  <a:srgbClr val="0000FF"/>
                </a:solidFill>
              </a:rPr>
              <a:t>Each excess Al atom creates three NBOs (when </a:t>
            </a:r>
            <a:r>
              <a:rPr lang="en-US" i="1" dirty="0">
                <a:solidFill>
                  <a:srgbClr val="0000FF"/>
                </a:solidFill>
                <a:latin typeface="Times New Roman" panose="02020603050405020304" pitchFamily="18" charset="0"/>
                <a:cs typeface="Times New Roman" panose="02020603050405020304" pitchFamily="18" charset="0"/>
              </a:rPr>
              <a:t>x </a:t>
            </a:r>
            <a:r>
              <a:rPr lang="en-US" dirty="0">
                <a:solidFill>
                  <a:srgbClr val="0000FF"/>
                </a:solidFill>
                <a:cs typeface="Times New Roman" panose="02020603050405020304" pitchFamily="18" charset="0"/>
              </a:rPr>
              <a:t>&lt; </a:t>
            </a:r>
            <a:r>
              <a:rPr lang="en-US" i="1" dirty="0">
                <a:solidFill>
                  <a:srgbClr val="0000FF"/>
                </a:solidFill>
                <a:latin typeface="Times New Roman" panose="02020603050405020304" pitchFamily="18" charset="0"/>
                <a:cs typeface="Times New Roman" panose="02020603050405020304" pitchFamily="18" charset="0"/>
              </a:rPr>
              <a:t>y</a:t>
            </a:r>
            <a:r>
              <a:rPr lang="en-US" dirty="0">
                <a:solidFill>
                  <a:srgbClr val="0000FF"/>
                </a:solidFill>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828" y="3581400"/>
            <a:ext cx="2386276" cy="2463114"/>
          </a:xfrm>
          <a:prstGeom prst="rect">
            <a:avLst/>
          </a:prstGeom>
        </p:spPr>
      </p:pic>
      <p:sp>
        <p:nvSpPr>
          <p:cNvPr id="5" name="TextBox 4"/>
          <p:cNvSpPr txBox="1"/>
          <p:nvPr/>
        </p:nvSpPr>
        <p:spPr>
          <a:xfrm>
            <a:off x="911272" y="6087762"/>
            <a:ext cx="2491388" cy="307777"/>
          </a:xfrm>
          <a:prstGeom prst="rect">
            <a:avLst/>
          </a:prstGeom>
          <a:noFill/>
        </p:spPr>
        <p:txBody>
          <a:bodyPr wrap="none" rtlCol="0">
            <a:spAutoFit/>
          </a:bodyPr>
          <a:lstStyle/>
          <a:p>
            <a:pPr algn="ctr"/>
            <a:r>
              <a:rPr lang="en-US" sz="1400" dirty="0"/>
              <a:t>Al</a:t>
            </a:r>
            <a:r>
              <a:rPr lang="en-US" sz="1400" baseline="30000" dirty="0"/>
              <a:t>3+</a:t>
            </a:r>
            <a:r>
              <a:rPr lang="en-US" sz="1400" dirty="0"/>
              <a:t> in an oxygen octahedron</a:t>
            </a:r>
          </a:p>
        </p:txBody>
      </p:sp>
      <p:sp>
        <p:nvSpPr>
          <p:cNvPr id="6" name="Freeform 5"/>
          <p:cNvSpPr/>
          <p:nvPr/>
        </p:nvSpPr>
        <p:spPr bwMode="auto">
          <a:xfrm>
            <a:off x="3271844" y="3521676"/>
            <a:ext cx="336328" cy="407772"/>
          </a:xfrm>
          <a:custGeom>
            <a:avLst/>
            <a:gdLst>
              <a:gd name="connsiteX0" fmla="*/ 411892 w 411892"/>
              <a:gd name="connsiteY0" fmla="*/ 0 h 584886"/>
              <a:gd name="connsiteX1" fmla="*/ 304800 w 411892"/>
              <a:gd name="connsiteY1" fmla="*/ 304800 h 584886"/>
              <a:gd name="connsiteX2" fmla="*/ 0 w 411892"/>
              <a:gd name="connsiteY2" fmla="*/ 584886 h 584886"/>
            </a:gdLst>
            <a:ahLst/>
            <a:cxnLst>
              <a:cxn ang="0">
                <a:pos x="connsiteX0" y="connsiteY0"/>
              </a:cxn>
              <a:cxn ang="0">
                <a:pos x="connsiteX1" y="connsiteY1"/>
              </a:cxn>
              <a:cxn ang="0">
                <a:pos x="connsiteX2" y="connsiteY2"/>
              </a:cxn>
            </a:cxnLst>
            <a:rect l="l" t="t" r="r" b="b"/>
            <a:pathLst>
              <a:path w="411892" h="584886">
                <a:moveTo>
                  <a:pt x="411892" y="0"/>
                </a:moveTo>
                <a:cubicBezTo>
                  <a:pt x="392670" y="103659"/>
                  <a:pt x="373449" y="207319"/>
                  <a:pt x="304800" y="304800"/>
                </a:cubicBezTo>
                <a:cubicBezTo>
                  <a:pt x="236151" y="402281"/>
                  <a:pt x="118075" y="493583"/>
                  <a:pt x="0" y="584886"/>
                </a:cubicBezTo>
              </a:path>
            </a:pathLst>
          </a:custGeom>
          <a:noFill/>
          <a:ln w="22225" cap="flat" cmpd="sng" algn="ctr">
            <a:solidFill>
              <a:srgbClr val="0000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5693" y="3716920"/>
            <a:ext cx="3480927" cy="2662143"/>
          </a:xfrm>
          <a:prstGeom prst="rect">
            <a:avLst/>
          </a:prstGeom>
        </p:spPr>
      </p:pic>
      <p:sp>
        <p:nvSpPr>
          <p:cNvPr id="11" name="Rectangle 10"/>
          <p:cNvSpPr/>
          <p:nvPr/>
        </p:nvSpPr>
        <p:spPr>
          <a:xfrm rot="16200000">
            <a:off x="3055601" y="4696425"/>
            <a:ext cx="2333822" cy="584775"/>
          </a:xfrm>
          <a:prstGeom prst="rect">
            <a:avLst/>
          </a:prstGeom>
        </p:spPr>
        <p:txBody>
          <a:bodyPr wrap="square">
            <a:spAutoFit/>
          </a:bodyPr>
          <a:lstStyle/>
          <a:p>
            <a:pPr algn="ctr"/>
            <a:r>
              <a:rPr lang="en-US" sz="1600" dirty="0"/>
              <a:t>Activation energy for DC conductivity</a:t>
            </a:r>
          </a:p>
        </p:txBody>
      </p:sp>
      <p:sp>
        <p:nvSpPr>
          <p:cNvPr id="12" name="Rectangle 11"/>
          <p:cNvSpPr/>
          <p:nvPr/>
        </p:nvSpPr>
        <p:spPr>
          <a:xfrm>
            <a:off x="7971932" y="5834047"/>
            <a:ext cx="527709" cy="338554"/>
          </a:xfrm>
          <a:prstGeom prst="rect">
            <a:avLst/>
          </a:prstGeom>
        </p:spPr>
        <p:txBody>
          <a:bodyPr wrap="none">
            <a:spAutoFit/>
          </a:bodyPr>
          <a:lstStyle/>
          <a:p>
            <a:pPr algn="ctr"/>
            <a:r>
              <a:rPr lang="en-US" sz="1600" i="1" dirty="0">
                <a:latin typeface="Times New Roman" panose="02020603050405020304" pitchFamily="18" charset="0"/>
                <a:cs typeface="Times New Roman" panose="02020603050405020304" pitchFamily="18" charset="0"/>
              </a:rPr>
              <a:t>y / x</a:t>
            </a:r>
            <a:endParaRPr lang="en-US" sz="1600" dirty="0"/>
          </a:p>
        </p:txBody>
      </p:sp>
      <p:cxnSp>
        <p:nvCxnSpPr>
          <p:cNvPr id="13" name="Straight Connector 12"/>
          <p:cNvCxnSpPr/>
          <p:nvPr/>
        </p:nvCxnSpPr>
        <p:spPr bwMode="auto">
          <a:xfrm flipV="1">
            <a:off x="6409038" y="3725158"/>
            <a:ext cx="0" cy="2455681"/>
          </a:xfrm>
          <a:prstGeom prst="line">
            <a:avLst/>
          </a:prstGeom>
          <a:solidFill>
            <a:schemeClr val="accent1"/>
          </a:solidFill>
          <a:ln w="12700" cap="flat" cmpd="sng" algn="ctr">
            <a:solidFill>
              <a:srgbClr val="FF0000"/>
            </a:solidFill>
            <a:prstDash val="dash"/>
            <a:round/>
            <a:headEnd type="none" w="med" len="med"/>
            <a:tailEnd type="none" w="med" len="med"/>
          </a:ln>
          <a:effectLst/>
        </p:spPr>
      </p:cxnSp>
      <p:sp>
        <p:nvSpPr>
          <p:cNvPr id="15" name="Rectangle 14"/>
          <p:cNvSpPr/>
          <p:nvPr/>
        </p:nvSpPr>
        <p:spPr>
          <a:xfrm>
            <a:off x="6454777" y="3753020"/>
            <a:ext cx="660758" cy="369332"/>
          </a:xfrm>
          <a:prstGeom prst="rect">
            <a:avLst/>
          </a:prstGeom>
        </p:spPr>
        <p:txBody>
          <a:bodyPr wrap="none">
            <a:spAutoFit/>
          </a:bodyPr>
          <a:lstStyle/>
          <a:p>
            <a:pPr algn="ctr"/>
            <a:r>
              <a:rPr lang="en-US" i="1" dirty="0">
                <a:solidFill>
                  <a:srgbClr val="FF0000"/>
                </a:solidFill>
                <a:latin typeface="Times New Roman" panose="02020603050405020304" pitchFamily="18" charset="0"/>
                <a:cs typeface="Times New Roman" panose="02020603050405020304" pitchFamily="18" charset="0"/>
              </a:rPr>
              <a:t>y = x</a:t>
            </a:r>
            <a:endParaRPr lang="en-US" dirty="0">
              <a:solidFill>
                <a:srgbClr val="FF0000"/>
              </a:solidFill>
            </a:endParaRPr>
          </a:p>
        </p:txBody>
      </p:sp>
      <p:sp>
        <p:nvSpPr>
          <p:cNvPr id="7" name="Slide Number Placeholder 6"/>
          <p:cNvSpPr>
            <a:spLocks noGrp="1"/>
          </p:cNvSpPr>
          <p:nvPr>
            <p:ph type="sldNum" sz="quarter" idx="11"/>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254122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Chalcogenide glass (ChG)</a:t>
            </a:r>
          </a:p>
        </p:txBody>
      </p:sp>
      <p:grpSp>
        <p:nvGrpSpPr>
          <p:cNvPr id="4" name="Group 3"/>
          <p:cNvGrpSpPr>
            <a:grpSpLocks noChangeAspect="1"/>
          </p:cNvGrpSpPr>
          <p:nvPr/>
        </p:nvGrpSpPr>
        <p:grpSpPr>
          <a:xfrm>
            <a:off x="533400" y="1702056"/>
            <a:ext cx="5334092" cy="2725782"/>
            <a:chOff x="762000" y="1764884"/>
            <a:chExt cx="4343400" cy="2219527"/>
          </a:xfrm>
        </p:grpSpPr>
        <p:pic>
          <p:nvPicPr>
            <p:cNvPr id="5" name="Picture 50" descr="I-periodic-color"/>
            <p:cNvPicPr>
              <a:picLocks noChangeAspect="1" noChangeArrowheads="1"/>
            </p:cNvPicPr>
            <p:nvPr/>
          </p:nvPicPr>
          <p:blipFill>
            <a:blip r:embed="rId3" cstate="print"/>
            <a:srcRect/>
            <a:stretch>
              <a:fillRect/>
            </a:stretch>
          </p:blipFill>
          <p:spPr bwMode="auto">
            <a:xfrm>
              <a:off x="762000" y="1927011"/>
              <a:ext cx="4343400" cy="1911350"/>
            </a:xfrm>
            <a:prstGeom prst="rect">
              <a:avLst/>
            </a:prstGeom>
            <a:noFill/>
          </p:spPr>
        </p:pic>
        <p:pic>
          <p:nvPicPr>
            <p:cNvPr id="6" name="Picture 46" descr="0-Periodic%20table"/>
            <p:cNvPicPr>
              <a:picLocks noChangeAspect="1" noChangeArrowheads="1"/>
            </p:cNvPicPr>
            <p:nvPr/>
          </p:nvPicPr>
          <p:blipFill>
            <a:blip r:embed="rId4" cstate="print"/>
            <a:srcRect/>
            <a:stretch>
              <a:fillRect/>
            </a:stretch>
          </p:blipFill>
          <p:spPr bwMode="auto">
            <a:xfrm>
              <a:off x="1816438" y="1764884"/>
              <a:ext cx="647362" cy="2219527"/>
            </a:xfrm>
            <a:prstGeom prst="rect">
              <a:avLst/>
            </a:prstGeom>
            <a:noFill/>
          </p:spPr>
        </p:pic>
        <p:sp>
          <p:nvSpPr>
            <p:cNvPr id="7" name="Rectangle 47"/>
            <p:cNvSpPr>
              <a:spLocks noChangeArrowheads="1"/>
            </p:cNvSpPr>
            <p:nvPr/>
          </p:nvSpPr>
          <p:spPr bwMode="auto">
            <a:xfrm>
              <a:off x="1828800" y="1774611"/>
              <a:ext cx="622300" cy="2200073"/>
            </a:xfrm>
            <a:prstGeom prst="rect">
              <a:avLst/>
            </a:prstGeom>
            <a:noFill/>
            <a:ln w="34925">
              <a:solidFill>
                <a:srgbClr val="FF0000"/>
              </a:solidFill>
              <a:miter lim="800000"/>
              <a:headEnd/>
              <a:tailEnd/>
            </a:ln>
            <a:effectLst/>
          </p:spPr>
          <p:txBody>
            <a:bodyPr wrap="none" anchor="ctr"/>
            <a:lstStyle/>
            <a:p>
              <a:endParaRPr lang="en-US"/>
            </a:p>
          </p:txBody>
        </p:sp>
        <p:sp>
          <p:nvSpPr>
            <p:cNvPr id="8" name="Rectangle 51"/>
            <p:cNvSpPr>
              <a:spLocks noChangeArrowheads="1"/>
            </p:cNvSpPr>
            <p:nvPr/>
          </p:nvSpPr>
          <p:spPr bwMode="auto">
            <a:xfrm>
              <a:off x="4333461" y="2488986"/>
              <a:ext cx="237744" cy="776287"/>
            </a:xfrm>
            <a:prstGeom prst="rect">
              <a:avLst/>
            </a:prstGeom>
            <a:noFill/>
            <a:ln w="25400">
              <a:solidFill>
                <a:srgbClr val="FF0000"/>
              </a:solidFill>
              <a:miter lim="800000"/>
              <a:headEnd/>
              <a:tailEnd/>
            </a:ln>
            <a:effectLst/>
          </p:spPr>
          <p:txBody>
            <a:bodyPr wrap="none" anchor="ctr"/>
            <a:lstStyle/>
            <a:p>
              <a:endParaRPr lang="en-US"/>
            </a:p>
          </p:txBody>
        </p:sp>
        <p:sp>
          <p:nvSpPr>
            <p:cNvPr id="9" name="Line 52"/>
            <p:cNvSpPr>
              <a:spLocks noChangeShapeType="1"/>
            </p:cNvSpPr>
            <p:nvPr/>
          </p:nvSpPr>
          <p:spPr bwMode="auto">
            <a:xfrm>
              <a:off x="2438400" y="1764884"/>
              <a:ext cx="1905000" cy="728662"/>
            </a:xfrm>
            <a:prstGeom prst="line">
              <a:avLst/>
            </a:prstGeom>
            <a:noFill/>
            <a:ln w="25400">
              <a:solidFill>
                <a:srgbClr val="FF0000"/>
              </a:solidFill>
              <a:round/>
              <a:headEnd/>
              <a:tailEnd/>
            </a:ln>
            <a:effectLst/>
          </p:spPr>
          <p:txBody>
            <a:bodyPr/>
            <a:lstStyle/>
            <a:p>
              <a:endParaRPr lang="en-US"/>
            </a:p>
          </p:txBody>
        </p:sp>
        <p:sp>
          <p:nvSpPr>
            <p:cNvPr id="10" name="Line 53"/>
            <p:cNvSpPr>
              <a:spLocks noChangeShapeType="1"/>
            </p:cNvSpPr>
            <p:nvPr/>
          </p:nvSpPr>
          <p:spPr bwMode="auto">
            <a:xfrm flipV="1">
              <a:off x="2438400" y="3250986"/>
              <a:ext cx="1905000" cy="723698"/>
            </a:xfrm>
            <a:prstGeom prst="line">
              <a:avLst/>
            </a:prstGeom>
            <a:noFill/>
            <a:ln w="25400">
              <a:solidFill>
                <a:srgbClr val="FF0000"/>
              </a:solidFill>
              <a:round/>
              <a:headEnd/>
              <a:tailEnd/>
            </a:ln>
            <a:effectLst/>
          </p:spPr>
          <p:txBody>
            <a:bodyPr/>
            <a:lstStyle/>
            <a:p>
              <a:endParaRPr lang="en-US"/>
            </a:p>
          </p:txBody>
        </p:sp>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865913"/>
            <a:ext cx="2209799" cy="2963140"/>
          </a:xfrm>
          <a:prstGeom prst="rect">
            <a:avLst/>
          </a:prstGeom>
        </p:spPr>
      </p:pic>
      <p:sp>
        <p:nvSpPr>
          <p:cNvPr id="12" name="Rectangle 11"/>
          <p:cNvSpPr/>
          <p:nvPr/>
        </p:nvSpPr>
        <p:spPr>
          <a:xfrm>
            <a:off x="6180438" y="3899699"/>
            <a:ext cx="2342308" cy="307777"/>
          </a:xfrm>
          <a:prstGeom prst="rect">
            <a:avLst/>
          </a:prstGeom>
        </p:spPr>
        <p:txBody>
          <a:bodyPr wrap="none">
            <a:spAutoFit/>
          </a:bodyPr>
          <a:lstStyle/>
          <a:p>
            <a:pPr algn="ctr"/>
            <a:r>
              <a:rPr lang="en-US" sz="1400" i="1" dirty="0" err="1">
                <a:latin typeface="Times New Roman" panose="02020603050405020304" pitchFamily="18" charset="0"/>
                <a:ea typeface="SimSun" panose="02010600030101010101" pitchFamily="2" charset="-122"/>
              </a:rPr>
              <a:t>ACerS</a:t>
            </a:r>
            <a:r>
              <a:rPr lang="en-US" sz="1400" i="1" dirty="0">
                <a:latin typeface="Times New Roman" panose="02020603050405020304" pitchFamily="18" charset="0"/>
                <a:ea typeface="SimSun" panose="02010600030101010101" pitchFamily="2" charset="-122"/>
              </a:rPr>
              <a:t> Bull.</a:t>
            </a:r>
            <a:r>
              <a:rPr lang="en-US" sz="1400" dirty="0">
                <a:latin typeface="Times New Roman" panose="02020603050405020304" pitchFamily="18" charset="0"/>
                <a:ea typeface="SimSun" panose="02010600030101010101" pitchFamily="2" charset="-122"/>
              </a:rPr>
              <a:t> </a:t>
            </a:r>
            <a:r>
              <a:rPr lang="en-US" sz="1400" b="1" dirty="0">
                <a:latin typeface="Times New Roman" panose="02020603050405020304" pitchFamily="18" charset="0"/>
                <a:ea typeface="SimSun" panose="02010600030101010101" pitchFamily="2" charset="-122"/>
              </a:rPr>
              <a:t>94</a:t>
            </a:r>
            <a:r>
              <a:rPr lang="en-US" sz="1400" dirty="0">
                <a:latin typeface="Times New Roman" panose="02020603050405020304" pitchFamily="18" charset="0"/>
                <a:ea typeface="SimSun" panose="02010600030101010101" pitchFamily="2" charset="-122"/>
              </a:rPr>
              <a:t>, 24-29 (2015)</a:t>
            </a:r>
            <a:endParaRPr lang="en-US" sz="1400" dirty="0"/>
          </a:p>
        </p:txBody>
      </p:sp>
      <p:sp>
        <p:nvSpPr>
          <p:cNvPr id="13" name="Content Placeholder 2"/>
          <p:cNvSpPr>
            <a:spLocks noGrp="1"/>
          </p:cNvSpPr>
          <p:nvPr>
            <p:ph idx="1"/>
          </p:nvPr>
        </p:nvSpPr>
        <p:spPr>
          <a:xfrm>
            <a:off x="498390" y="4654380"/>
            <a:ext cx="5750010" cy="1719648"/>
          </a:xfrm>
        </p:spPr>
        <p:txBody>
          <a:bodyPr/>
          <a:lstStyle/>
          <a:p>
            <a:pPr marL="346075" indent="-346075"/>
            <a:r>
              <a:rPr lang="en-US" sz="2000" dirty="0"/>
              <a:t>Reduced mechanical strength</a:t>
            </a:r>
          </a:p>
          <a:p>
            <a:pPr marL="346075" indent="-346075"/>
            <a:r>
              <a:rPr lang="en-US" sz="2000" dirty="0"/>
              <a:t>Low softening temperature</a:t>
            </a:r>
          </a:p>
          <a:p>
            <a:pPr marL="346075" indent="-346075"/>
            <a:r>
              <a:rPr lang="en-US" sz="2000" dirty="0"/>
              <a:t>Low phonon energy (infrared transparency)</a:t>
            </a:r>
          </a:p>
          <a:p>
            <a:pPr marL="346075" indent="-346075"/>
            <a:r>
              <a:rPr lang="en-US" sz="2000" dirty="0"/>
              <a:t>Enhanced optical (Kerr) nonlinearity</a:t>
            </a: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t="16667" b="18889"/>
          <a:stretch/>
        </p:blipFill>
        <p:spPr>
          <a:xfrm>
            <a:off x="6246692" y="4521401"/>
            <a:ext cx="2209799" cy="1683351"/>
          </a:xfrm>
          <a:prstGeom prst="rect">
            <a:avLst/>
          </a:prstGeom>
        </p:spPr>
      </p:pic>
      <p:sp>
        <p:nvSpPr>
          <p:cNvPr id="14" name="Slide Number Placeholder 13"/>
          <p:cNvSpPr>
            <a:spLocks noGrp="1"/>
          </p:cNvSpPr>
          <p:nvPr>
            <p:ph type="sldNum" sz="quarter" idx="11"/>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61779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Amorphous semiconductors</a:t>
            </a:r>
          </a:p>
        </p:txBody>
      </p:sp>
      <p:sp>
        <p:nvSpPr>
          <p:cNvPr id="3" name="Content Placeholder 2"/>
          <p:cNvSpPr>
            <a:spLocks noGrp="1"/>
          </p:cNvSpPr>
          <p:nvPr>
            <p:ph idx="1"/>
          </p:nvPr>
        </p:nvSpPr>
        <p:spPr>
          <a:xfrm>
            <a:off x="457200" y="1575486"/>
            <a:ext cx="8077200" cy="4267200"/>
          </a:xfrm>
        </p:spPr>
        <p:txBody>
          <a:bodyPr/>
          <a:lstStyle/>
          <a:p>
            <a:r>
              <a:rPr lang="en-US" sz="2000" dirty="0"/>
              <a:t>Tetrahedral “glasses”</a:t>
            </a:r>
          </a:p>
          <a:p>
            <a:pPr lvl="1"/>
            <a:r>
              <a:rPr lang="en-US" dirty="0"/>
              <a:t>a-Si, a-Ge, </a:t>
            </a:r>
            <a:r>
              <a:rPr lang="en-US" dirty="0" err="1"/>
              <a:t>a-Si:H</a:t>
            </a:r>
            <a:r>
              <a:rPr lang="en-US" dirty="0"/>
              <a:t> (hydrogenated amorphous silicon)</a:t>
            </a:r>
          </a:p>
          <a:p>
            <a:r>
              <a:rPr lang="en-US" sz="2000" dirty="0"/>
              <a:t>Vapor deposition: plasma enhanced chemical vapor deposition (PECVD), sputtering, electron beam evaporation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352800"/>
            <a:ext cx="2438400" cy="2748951"/>
          </a:xfrm>
          <a:prstGeom prst="rect">
            <a:avLst/>
          </a:prstGeom>
        </p:spPr>
      </p:pic>
      <p:sp>
        <p:nvSpPr>
          <p:cNvPr id="5" name="TextBox 4"/>
          <p:cNvSpPr txBox="1"/>
          <p:nvPr/>
        </p:nvSpPr>
        <p:spPr>
          <a:xfrm>
            <a:off x="998838" y="5803558"/>
            <a:ext cx="1371600" cy="584775"/>
          </a:xfrm>
          <a:prstGeom prst="rect">
            <a:avLst/>
          </a:prstGeom>
          <a:noFill/>
        </p:spPr>
        <p:txBody>
          <a:bodyPr wrap="square" rtlCol="0">
            <a:spAutoFit/>
          </a:bodyPr>
          <a:lstStyle/>
          <a:p>
            <a:pPr algn="ctr"/>
            <a:r>
              <a:rPr lang="en-US" sz="1600" dirty="0"/>
              <a:t>Dangling bonds</a:t>
            </a:r>
          </a:p>
        </p:txBody>
      </p:sp>
      <p:cxnSp>
        <p:nvCxnSpPr>
          <p:cNvPr id="7" name="Straight Arrow Connector 6"/>
          <p:cNvCxnSpPr/>
          <p:nvPr/>
        </p:nvCxnSpPr>
        <p:spPr bwMode="auto">
          <a:xfrm flipH="1" flipV="1">
            <a:off x="1447800" y="5486400"/>
            <a:ext cx="152400" cy="333634"/>
          </a:xfrm>
          <a:prstGeom prst="straightConnector1">
            <a:avLst/>
          </a:prstGeom>
          <a:solidFill>
            <a:schemeClr val="accent1"/>
          </a:solidFill>
          <a:ln w="9525" cap="flat" cmpd="sng" algn="ctr">
            <a:solidFill>
              <a:schemeClr val="tx1"/>
            </a:solidFill>
            <a:prstDash val="solid"/>
            <a:round/>
            <a:headEnd type="none" w="med" len="med"/>
            <a:tailEnd type="stealth" w="lg" len="lg"/>
          </a:ln>
          <a:effectLst/>
        </p:spPr>
      </p:cxnSp>
      <p:cxnSp>
        <p:nvCxnSpPr>
          <p:cNvPr id="8" name="Straight Arrow Connector 7"/>
          <p:cNvCxnSpPr/>
          <p:nvPr/>
        </p:nvCxnSpPr>
        <p:spPr bwMode="auto">
          <a:xfrm flipV="1">
            <a:off x="1828801" y="5638800"/>
            <a:ext cx="152399" cy="181234"/>
          </a:xfrm>
          <a:prstGeom prst="straightConnector1">
            <a:avLst/>
          </a:prstGeom>
          <a:solidFill>
            <a:schemeClr val="accent1"/>
          </a:solidFill>
          <a:ln w="9525" cap="flat" cmpd="sng" algn="ctr">
            <a:solidFill>
              <a:schemeClr val="tx1"/>
            </a:solidFill>
            <a:prstDash val="solid"/>
            <a:round/>
            <a:headEnd type="none" w="med" len="med"/>
            <a:tailEnd type="stealth" w="lg" len="lg"/>
          </a:ln>
          <a:effectLst/>
        </p:spPr>
      </p:cxn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456" y="3346622"/>
            <a:ext cx="4914744" cy="3024876"/>
          </a:xfrm>
          <a:prstGeom prst="rect">
            <a:avLst/>
          </a:prstGeom>
        </p:spPr>
      </p:pic>
      <p:sp>
        <p:nvSpPr>
          <p:cNvPr id="6" name="Slide Number Placeholder 5"/>
          <p:cNvSpPr>
            <a:spLocks noGrp="1"/>
          </p:cNvSpPr>
          <p:nvPr>
            <p:ph type="sldNum" sz="quarter" idx="11"/>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464569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Metallic glass (amorphous metal, glassy metal)</a:t>
            </a:r>
          </a:p>
        </p:txBody>
      </p:sp>
      <p:sp>
        <p:nvSpPr>
          <p:cNvPr id="3" name="Content Placeholder 2"/>
          <p:cNvSpPr>
            <a:spLocks noGrp="1"/>
          </p:cNvSpPr>
          <p:nvPr>
            <p:ph idx="1"/>
          </p:nvPr>
        </p:nvSpPr>
        <p:spPr>
          <a:xfrm>
            <a:off x="457200" y="4430089"/>
            <a:ext cx="8077200" cy="1818311"/>
          </a:xfrm>
        </p:spPr>
        <p:txBody>
          <a:bodyPr/>
          <a:lstStyle/>
          <a:p>
            <a:r>
              <a:rPr lang="en-US" sz="2000" dirty="0"/>
              <a:t>Inoue’s empirical rules for bulk metallic glass (BMG) formation</a:t>
            </a:r>
          </a:p>
          <a:p>
            <a:pPr lvl="1"/>
            <a:r>
              <a:rPr lang="en-US" dirty="0"/>
              <a:t>Multicomponent systems consisting of three or more elements</a:t>
            </a:r>
          </a:p>
          <a:p>
            <a:pPr lvl="1"/>
            <a:r>
              <a:rPr lang="en-US" dirty="0"/>
              <a:t>Significant difference in atomic size ratios (frustration)</a:t>
            </a:r>
          </a:p>
          <a:p>
            <a:pPr lvl="1"/>
            <a:r>
              <a:rPr lang="en-US" dirty="0"/>
              <a:t>Negative enthalpy of mixing</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881" t="1" r="-1" b="1873"/>
          <a:stretch/>
        </p:blipFill>
        <p:spPr>
          <a:xfrm>
            <a:off x="1692876" y="1624914"/>
            <a:ext cx="5562600" cy="2438400"/>
          </a:xfrm>
          <a:prstGeom prst="rect">
            <a:avLst/>
          </a:prstGeom>
        </p:spPr>
      </p:pic>
      <p:sp>
        <p:nvSpPr>
          <p:cNvPr id="6" name="TextBox 5"/>
          <p:cNvSpPr txBox="1"/>
          <p:nvPr/>
        </p:nvSpPr>
        <p:spPr>
          <a:xfrm>
            <a:off x="459259" y="1659925"/>
            <a:ext cx="1676400" cy="646331"/>
          </a:xfrm>
          <a:prstGeom prst="rect">
            <a:avLst/>
          </a:prstGeom>
          <a:noFill/>
        </p:spPr>
        <p:txBody>
          <a:bodyPr wrap="square" rtlCol="0">
            <a:spAutoFit/>
          </a:bodyPr>
          <a:lstStyle/>
          <a:p>
            <a:pPr algn="ctr"/>
            <a:r>
              <a:rPr lang="en-US" dirty="0"/>
              <a:t>Polycrystalline metal</a:t>
            </a:r>
          </a:p>
        </p:txBody>
      </p:sp>
      <p:sp>
        <p:nvSpPr>
          <p:cNvPr id="7" name="TextBox 6"/>
          <p:cNvSpPr txBox="1"/>
          <p:nvPr/>
        </p:nvSpPr>
        <p:spPr>
          <a:xfrm>
            <a:off x="6779741" y="1659925"/>
            <a:ext cx="1676400" cy="646331"/>
          </a:xfrm>
          <a:prstGeom prst="rect">
            <a:avLst/>
          </a:prstGeom>
          <a:noFill/>
        </p:spPr>
        <p:txBody>
          <a:bodyPr wrap="square" rtlCol="0">
            <a:spAutoFit/>
          </a:bodyPr>
          <a:lstStyle/>
          <a:p>
            <a:pPr algn="ctr"/>
            <a:r>
              <a:rPr lang="en-US" dirty="0"/>
              <a:t>Amorphous metal</a:t>
            </a:r>
          </a:p>
        </p:txBody>
      </p:sp>
      <p:grpSp>
        <p:nvGrpSpPr>
          <p:cNvPr id="15" name="Group 14"/>
          <p:cNvGrpSpPr/>
          <p:nvPr/>
        </p:nvGrpSpPr>
        <p:grpSpPr>
          <a:xfrm>
            <a:off x="459259" y="1705233"/>
            <a:ext cx="3725562" cy="2011350"/>
            <a:chOff x="459259" y="1680519"/>
            <a:chExt cx="3725562" cy="2011350"/>
          </a:xfrm>
        </p:grpSpPr>
        <p:sp>
          <p:nvSpPr>
            <p:cNvPr id="10" name="Freeform 9"/>
            <p:cNvSpPr/>
            <p:nvPr/>
          </p:nvSpPr>
          <p:spPr bwMode="auto">
            <a:xfrm>
              <a:off x="1878227" y="2700591"/>
              <a:ext cx="2306594" cy="536879"/>
            </a:xfrm>
            <a:custGeom>
              <a:avLst/>
              <a:gdLst>
                <a:gd name="connsiteX0" fmla="*/ 0 w 2306594"/>
                <a:gd name="connsiteY0" fmla="*/ 536879 h 536879"/>
                <a:gd name="connsiteX1" fmla="*/ 741405 w 2306594"/>
                <a:gd name="connsiteY1" fmla="*/ 133225 h 536879"/>
                <a:gd name="connsiteX2" fmla="*/ 1499286 w 2306594"/>
                <a:gd name="connsiteY2" fmla="*/ 1420 h 536879"/>
                <a:gd name="connsiteX3" fmla="*/ 2306594 w 2306594"/>
                <a:gd name="connsiteY3" fmla="*/ 199128 h 536879"/>
              </a:gdLst>
              <a:ahLst/>
              <a:cxnLst>
                <a:cxn ang="0">
                  <a:pos x="connsiteX0" y="connsiteY0"/>
                </a:cxn>
                <a:cxn ang="0">
                  <a:pos x="connsiteX1" y="connsiteY1"/>
                </a:cxn>
                <a:cxn ang="0">
                  <a:pos x="connsiteX2" y="connsiteY2"/>
                </a:cxn>
                <a:cxn ang="0">
                  <a:pos x="connsiteX3" y="connsiteY3"/>
                </a:cxn>
              </a:cxnLst>
              <a:rect l="l" t="t" r="r" b="b"/>
              <a:pathLst>
                <a:path w="2306594" h="536879">
                  <a:moveTo>
                    <a:pt x="0" y="536879"/>
                  </a:moveTo>
                  <a:cubicBezTo>
                    <a:pt x="245762" y="379673"/>
                    <a:pt x="491524" y="222468"/>
                    <a:pt x="741405" y="133225"/>
                  </a:cubicBezTo>
                  <a:cubicBezTo>
                    <a:pt x="991286" y="43982"/>
                    <a:pt x="1238421" y="-9564"/>
                    <a:pt x="1499286" y="1420"/>
                  </a:cubicBezTo>
                  <a:cubicBezTo>
                    <a:pt x="1760151" y="12404"/>
                    <a:pt x="2033372" y="105766"/>
                    <a:pt x="2306594" y="199128"/>
                  </a:cubicBezTo>
                </a:path>
              </a:pathLst>
            </a:custGeom>
            <a:noFill/>
            <a:ln w="476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Freeform 12"/>
            <p:cNvSpPr/>
            <p:nvPr/>
          </p:nvSpPr>
          <p:spPr bwMode="auto">
            <a:xfrm>
              <a:off x="3118811" y="1680519"/>
              <a:ext cx="390508" cy="1029730"/>
            </a:xfrm>
            <a:custGeom>
              <a:avLst/>
              <a:gdLst>
                <a:gd name="connsiteX0" fmla="*/ 390508 w 390508"/>
                <a:gd name="connsiteY0" fmla="*/ 1029730 h 1029730"/>
                <a:gd name="connsiteX1" fmla="*/ 3330 w 390508"/>
                <a:gd name="connsiteY1" fmla="*/ 387178 h 1029730"/>
                <a:gd name="connsiteX2" fmla="*/ 192800 w 390508"/>
                <a:gd name="connsiteY2" fmla="*/ 0 h 1029730"/>
              </a:gdLst>
              <a:ahLst/>
              <a:cxnLst>
                <a:cxn ang="0">
                  <a:pos x="connsiteX0" y="connsiteY0"/>
                </a:cxn>
                <a:cxn ang="0">
                  <a:pos x="connsiteX1" y="connsiteY1"/>
                </a:cxn>
                <a:cxn ang="0">
                  <a:pos x="connsiteX2" y="connsiteY2"/>
                </a:cxn>
              </a:cxnLst>
              <a:rect l="l" t="t" r="r" b="b"/>
              <a:pathLst>
                <a:path w="390508" h="1029730">
                  <a:moveTo>
                    <a:pt x="390508" y="1029730"/>
                  </a:moveTo>
                  <a:cubicBezTo>
                    <a:pt x="213394" y="794265"/>
                    <a:pt x="36281" y="558800"/>
                    <a:pt x="3330" y="387178"/>
                  </a:cubicBezTo>
                  <a:cubicBezTo>
                    <a:pt x="-29621" y="215556"/>
                    <a:pt x="192800" y="0"/>
                    <a:pt x="192800" y="0"/>
                  </a:cubicBezTo>
                </a:path>
              </a:pathLst>
            </a:custGeom>
            <a:noFill/>
            <a:ln w="476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TextBox 13"/>
            <p:cNvSpPr txBox="1"/>
            <p:nvPr/>
          </p:nvSpPr>
          <p:spPr>
            <a:xfrm>
              <a:off x="459259" y="3045538"/>
              <a:ext cx="1676400" cy="646331"/>
            </a:xfrm>
            <a:prstGeom prst="rect">
              <a:avLst/>
            </a:prstGeom>
            <a:noFill/>
          </p:spPr>
          <p:txBody>
            <a:bodyPr wrap="square" rtlCol="0">
              <a:spAutoFit/>
            </a:bodyPr>
            <a:lstStyle/>
            <a:p>
              <a:pPr algn="ctr"/>
              <a:r>
                <a:rPr lang="en-US" dirty="0">
                  <a:solidFill>
                    <a:srgbClr val="FF0000"/>
                  </a:solidFill>
                </a:rPr>
                <a:t>Grain boundaries</a:t>
              </a:r>
            </a:p>
          </p:txBody>
        </p:sp>
      </p:grpSp>
      <p:sp>
        <p:nvSpPr>
          <p:cNvPr id="4" name="Slide Number Placeholder 3"/>
          <p:cNvSpPr>
            <a:spLocks noGrp="1"/>
          </p:cNvSpPr>
          <p:nvPr>
            <p:ph type="sldNum" sz="quarter" idx="11"/>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54932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62"/>
            <a:ext cx="8229600" cy="1066800"/>
          </a:xfrm>
        </p:spPr>
        <p:txBody>
          <a:bodyPr/>
          <a:lstStyle/>
          <a:p>
            <a:r>
              <a:rPr lang="en-US" sz="3200" dirty="0"/>
              <a:t>After-class reading list</a:t>
            </a:r>
          </a:p>
        </p:txBody>
      </p:sp>
      <p:sp>
        <p:nvSpPr>
          <p:cNvPr id="3" name="Content Placeholder 2"/>
          <p:cNvSpPr>
            <a:spLocks noGrp="1"/>
          </p:cNvSpPr>
          <p:nvPr>
            <p:ph idx="1"/>
          </p:nvPr>
        </p:nvSpPr>
        <p:spPr>
          <a:xfrm>
            <a:off x="457200" y="1752600"/>
            <a:ext cx="7924800" cy="4343400"/>
          </a:xfrm>
        </p:spPr>
        <p:txBody>
          <a:bodyPr/>
          <a:lstStyle/>
          <a:p>
            <a:pPr>
              <a:spcBef>
                <a:spcPts val="1200"/>
              </a:spcBef>
            </a:pPr>
            <a:r>
              <a:rPr lang="en-US" dirty="0"/>
              <a:t>Fundamentals of Inorganic Glasses</a:t>
            </a:r>
          </a:p>
          <a:p>
            <a:pPr lvl="1">
              <a:spcBef>
                <a:spcPts val="1200"/>
              </a:spcBef>
            </a:pPr>
            <a:r>
              <a:rPr lang="en-US" dirty="0"/>
              <a:t>Ch. 1 &amp; 5</a:t>
            </a:r>
          </a:p>
          <a:p>
            <a:pPr>
              <a:spcBef>
                <a:spcPts val="1200"/>
              </a:spcBef>
            </a:pPr>
            <a:r>
              <a:rPr lang="en-US" dirty="0"/>
              <a:t>Introduction to Glass Science and Technology</a:t>
            </a:r>
          </a:p>
          <a:p>
            <a:pPr lvl="1">
              <a:spcBef>
                <a:spcPts val="1200"/>
              </a:spcBef>
            </a:pPr>
            <a:r>
              <a:rPr lang="en-US" dirty="0"/>
              <a:t>Ch. 5</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679517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glass groups and glass formers</a:t>
            </a:r>
          </a:p>
        </p:txBody>
      </p:sp>
      <p:sp>
        <p:nvSpPr>
          <p:cNvPr id="3" name="Content Placeholder 2"/>
          <p:cNvSpPr>
            <a:spLocks noGrp="1"/>
          </p:cNvSpPr>
          <p:nvPr>
            <p:ph idx="1"/>
          </p:nvPr>
        </p:nvSpPr>
        <p:spPr>
          <a:xfrm>
            <a:off x="457200" y="1575486"/>
            <a:ext cx="8077200" cy="4343400"/>
          </a:xfrm>
        </p:spPr>
        <p:txBody>
          <a:bodyPr/>
          <a:lstStyle/>
          <a:p>
            <a:pPr>
              <a:spcBef>
                <a:spcPts val="600"/>
              </a:spcBef>
            </a:pPr>
            <a:r>
              <a:rPr lang="en-US" sz="2000" dirty="0"/>
              <a:t>Phosphate glass: P</a:t>
            </a:r>
            <a:r>
              <a:rPr lang="en-US" sz="2000" baseline="-25000" dirty="0"/>
              <a:t>2</a:t>
            </a:r>
            <a:r>
              <a:rPr lang="en-US" sz="2000" dirty="0"/>
              <a:t>O</a:t>
            </a:r>
            <a:r>
              <a:rPr lang="en-US" sz="2000" baseline="-25000" dirty="0"/>
              <a:t>5</a:t>
            </a:r>
            <a:endParaRPr lang="en-US" sz="2000" dirty="0"/>
          </a:p>
          <a:p>
            <a:pPr>
              <a:spcBef>
                <a:spcPts val="600"/>
              </a:spcBef>
            </a:pPr>
            <a:r>
              <a:rPr lang="en-US" sz="2000" dirty="0"/>
              <a:t>Heavy metal oxide (HMO) and transition metal oxide glass</a:t>
            </a:r>
          </a:p>
          <a:p>
            <a:pPr lvl="1">
              <a:spcBef>
                <a:spcPts val="600"/>
              </a:spcBef>
            </a:pPr>
            <a:r>
              <a:rPr lang="en-US" dirty="0"/>
              <a:t>TeO</a:t>
            </a:r>
            <a:r>
              <a:rPr lang="en-US" baseline="-25000" dirty="0"/>
              <a:t>2</a:t>
            </a:r>
            <a:r>
              <a:rPr lang="en-US" dirty="0"/>
              <a:t>, </a:t>
            </a:r>
            <a:r>
              <a:rPr lang="en-US" dirty="0" err="1"/>
              <a:t>PbO</a:t>
            </a:r>
            <a:r>
              <a:rPr lang="en-US" dirty="0"/>
              <a:t>, Bi</a:t>
            </a:r>
            <a:r>
              <a:rPr lang="en-US" baseline="-25000" dirty="0"/>
              <a:t>2</a:t>
            </a:r>
            <a:r>
              <a:rPr lang="en-US" dirty="0"/>
              <a:t>O</a:t>
            </a:r>
            <a:r>
              <a:rPr lang="en-US" baseline="-25000" dirty="0"/>
              <a:t>3</a:t>
            </a:r>
            <a:r>
              <a:rPr lang="en-US" dirty="0"/>
              <a:t>, V</a:t>
            </a:r>
            <a:r>
              <a:rPr lang="en-US" baseline="-25000" dirty="0"/>
              <a:t>2</a:t>
            </a:r>
            <a:r>
              <a:rPr lang="en-US" dirty="0"/>
              <a:t>O</a:t>
            </a:r>
            <a:r>
              <a:rPr lang="en-US" baseline="-25000" dirty="0"/>
              <a:t>5</a:t>
            </a:r>
            <a:r>
              <a:rPr lang="en-US" dirty="0"/>
              <a:t>, TiO</a:t>
            </a:r>
            <a:r>
              <a:rPr lang="en-US" baseline="-25000" dirty="0"/>
              <a:t>2</a:t>
            </a:r>
            <a:r>
              <a:rPr lang="en-US" dirty="0"/>
              <a:t>, etc.</a:t>
            </a:r>
          </a:p>
          <a:p>
            <a:pPr>
              <a:spcBef>
                <a:spcPts val="600"/>
              </a:spcBef>
            </a:pPr>
            <a:r>
              <a:rPr lang="en-US" sz="2000" dirty="0"/>
              <a:t>Halide glass and alloys</a:t>
            </a:r>
          </a:p>
          <a:p>
            <a:pPr lvl="1">
              <a:spcBef>
                <a:spcPts val="600"/>
              </a:spcBef>
            </a:pPr>
            <a:r>
              <a:rPr lang="en-US" dirty="0"/>
              <a:t>e.g. ZBLAN: </a:t>
            </a:r>
            <a:r>
              <a:rPr lang="en-US" b="1" dirty="0"/>
              <a:t>Z</a:t>
            </a:r>
            <a:r>
              <a:rPr lang="en-US" dirty="0"/>
              <a:t>rF</a:t>
            </a:r>
            <a:r>
              <a:rPr lang="en-US" baseline="-25000" dirty="0"/>
              <a:t>4</a:t>
            </a:r>
            <a:r>
              <a:rPr lang="en-US" dirty="0"/>
              <a:t>-</a:t>
            </a:r>
            <a:r>
              <a:rPr lang="en-US" b="1" dirty="0"/>
              <a:t>B</a:t>
            </a:r>
            <a:r>
              <a:rPr lang="en-US" dirty="0"/>
              <a:t>aF</a:t>
            </a:r>
            <a:r>
              <a:rPr lang="en-US" baseline="-25000" dirty="0"/>
              <a:t>2</a:t>
            </a:r>
            <a:r>
              <a:rPr lang="en-US" dirty="0"/>
              <a:t>-</a:t>
            </a:r>
            <a:r>
              <a:rPr lang="en-US" b="1" dirty="0"/>
              <a:t>L</a:t>
            </a:r>
            <a:r>
              <a:rPr lang="en-US" dirty="0"/>
              <a:t>aF</a:t>
            </a:r>
            <a:r>
              <a:rPr lang="en-US" baseline="-25000" dirty="0"/>
              <a:t>3</a:t>
            </a:r>
            <a:r>
              <a:rPr lang="en-US" dirty="0"/>
              <a:t>-</a:t>
            </a:r>
            <a:r>
              <a:rPr lang="en-US" b="1" dirty="0"/>
              <a:t>A</a:t>
            </a:r>
            <a:r>
              <a:rPr lang="en-US" dirty="0"/>
              <a:t>lF</a:t>
            </a:r>
            <a:r>
              <a:rPr lang="en-US" baseline="-25000" dirty="0"/>
              <a:t>3</a:t>
            </a:r>
            <a:r>
              <a:rPr lang="en-US" dirty="0"/>
              <a:t>-</a:t>
            </a:r>
            <a:r>
              <a:rPr lang="en-US" b="1" dirty="0"/>
              <a:t>N</a:t>
            </a:r>
            <a:r>
              <a:rPr lang="en-US" dirty="0"/>
              <a:t>aF</a:t>
            </a:r>
          </a:p>
          <a:p>
            <a:pPr lvl="1">
              <a:spcBef>
                <a:spcPts val="600"/>
              </a:spcBef>
            </a:pPr>
            <a:r>
              <a:rPr lang="en-US" dirty="0" err="1"/>
              <a:t>Chalcohalide</a:t>
            </a:r>
            <a:r>
              <a:rPr lang="en-US" dirty="0"/>
              <a:t>, </a:t>
            </a:r>
            <a:r>
              <a:rPr lang="en-US" dirty="0" err="1"/>
              <a:t>oxyhalide</a:t>
            </a:r>
            <a:r>
              <a:rPr lang="en-US" dirty="0"/>
              <a:t>, etc.</a:t>
            </a:r>
          </a:p>
          <a:p>
            <a:pPr>
              <a:spcBef>
                <a:spcPts val="600"/>
              </a:spcBef>
            </a:pPr>
            <a:r>
              <a:rPr lang="en-US" sz="2000" dirty="0"/>
              <a:t>Amorphous minerals</a:t>
            </a:r>
          </a:p>
          <a:p>
            <a:pPr lvl="1">
              <a:spcBef>
                <a:spcPts val="600"/>
              </a:spcBef>
            </a:pPr>
            <a:r>
              <a:rPr lang="en-US" dirty="0"/>
              <a:t>Opal, </a:t>
            </a:r>
            <a:r>
              <a:rPr lang="en-US" dirty="0" err="1"/>
              <a:t>biominerals</a:t>
            </a:r>
            <a:endParaRPr lang="en-US" sz="2000" dirty="0"/>
          </a:p>
          <a:p>
            <a:pPr marL="0" indent="346075">
              <a:spcBef>
                <a:spcPts val="1800"/>
              </a:spcBef>
              <a:buNone/>
            </a:pPr>
            <a:r>
              <a:rPr lang="en-US" sz="2000" dirty="0"/>
              <a:t>and many others…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3717321"/>
            <a:ext cx="2871781" cy="2133600"/>
          </a:xfrm>
          <a:prstGeom prst="rect">
            <a:avLst/>
          </a:prstGeom>
        </p:spPr>
      </p:pic>
      <p:sp>
        <p:nvSpPr>
          <p:cNvPr id="5" name="TextBox 4"/>
          <p:cNvSpPr txBox="1"/>
          <p:nvPr/>
        </p:nvSpPr>
        <p:spPr>
          <a:xfrm>
            <a:off x="3564924" y="5108481"/>
            <a:ext cx="1828800" cy="738664"/>
          </a:xfrm>
          <a:prstGeom prst="rect">
            <a:avLst/>
          </a:prstGeom>
          <a:noFill/>
        </p:spPr>
        <p:txBody>
          <a:bodyPr wrap="square" rtlCol="0">
            <a:spAutoFit/>
          </a:bodyPr>
          <a:lstStyle/>
          <a:p>
            <a:pPr algn="ctr"/>
            <a:r>
              <a:rPr lang="en-US" sz="1400" dirty="0"/>
              <a:t>Amorphous calcium carbonate in lobster carapace</a:t>
            </a:r>
          </a:p>
        </p:txBody>
      </p:sp>
      <p:sp>
        <p:nvSpPr>
          <p:cNvPr id="6" name="Rectangle 5"/>
          <p:cNvSpPr/>
          <p:nvPr/>
        </p:nvSpPr>
        <p:spPr>
          <a:xfrm>
            <a:off x="5512590" y="5912706"/>
            <a:ext cx="2667000" cy="523220"/>
          </a:xfrm>
          <a:prstGeom prst="rect">
            <a:avLst/>
          </a:prstGeom>
        </p:spPr>
        <p:txBody>
          <a:bodyPr wrap="square">
            <a:spAutoFit/>
          </a:bodyPr>
          <a:lstStyle/>
          <a:p>
            <a:pPr algn="ctr"/>
            <a:r>
              <a:rPr lang="en-US" sz="1400" dirty="0"/>
              <a:t>“The Formula for Lobster Shell,” Max Planck Research</a:t>
            </a:r>
          </a:p>
        </p:txBody>
      </p:sp>
      <p:sp>
        <p:nvSpPr>
          <p:cNvPr id="7" name="Slide Number Placeholder 6"/>
          <p:cNvSpPr>
            <a:spLocks noGrp="1"/>
          </p:cNvSpPr>
          <p:nvPr>
            <p:ph type="sldNum" sz="quarter" idx="11"/>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769779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 of glass composition</a:t>
            </a:r>
          </a:p>
        </p:txBody>
      </p:sp>
      <p:sp>
        <p:nvSpPr>
          <p:cNvPr id="3" name="Content Placeholder 2"/>
          <p:cNvSpPr>
            <a:spLocks noGrp="1"/>
          </p:cNvSpPr>
          <p:nvPr>
            <p:ph idx="1"/>
          </p:nvPr>
        </p:nvSpPr>
        <p:spPr>
          <a:xfrm>
            <a:off x="457200" y="1600200"/>
            <a:ext cx="8001000" cy="4267200"/>
          </a:xfrm>
        </p:spPr>
        <p:txBody>
          <a:bodyPr/>
          <a:lstStyle/>
          <a:p>
            <a:pPr>
              <a:spcBef>
                <a:spcPts val="1200"/>
              </a:spcBef>
            </a:pPr>
            <a:r>
              <a:rPr lang="en-US" dirty="0"/>
              <a:t>In oxide glasses, the convention is to list the glass network modifiers in increasing valence order ending with glass network formers</a:t>
            </a:r>
          </a:p>
          <a:p>
            <a:pPr lvl="1">
              <a:spcBef>
                <a:spcPts val="1200"/>
              </a:spcBef>
            </a:pPr>
            <a:r>
              <a:rPr lang="en-US" sz="2200" dirty="0"/>
              <a:t>Example: K</a:t>
            </a:r>
            <a:r>
              <a:rPr lang="en-US" sz="2200" baseline="-25000" dirty="0"/>
              <a:t>2</a:t>
            </a:r>
            <a:r>
              <a:rPr lang="en-US" sz="2200" dirty="0"/>
              <a:t>O·CaO·5SiO</a:t>
            </a:r>
            <a:r>
              <a:rPr lang="en-US" sz="2200" baseline="-25000" dirty="0"/>
              <a:t>2</a:t>
            </a:r>
            <a:endParaRPr lang="en-US" sz="2200" dirty="0"/>
          </a:p>
          <a:p>
            <a:pPr lvl="1">
              <a:spcBef>
                <a:spcPts val="1200"/>
              </a:spcBef>
            </a:pPr>
            <a:r>
              <a:rPr lang="en-US" sz="2200" dirty="0"/>
              <a:t>In mole fraction: 14.3K</a:t>
            </a:r>
            <a:r>
              <a:rPr lang="en-US" sz="2200" baseline="-25000" dirty="0"/>
              <a:t>2</a:t>
            </a:r>
            <a:r>
              <a:rPr lang="en-US" sz="2200" dirty="0"/>
              <a:t>O·14.3CaO·71.5SiO</a:t>
            </a:r>
            <a:r>
              <a:rPr lang="en-US" sz="2200" baseline="-25000" dirty="0"/>
              <a:t>2</a:t>
            </a:r>
            <a:endParaRPr lang="en-US" sz="2200" dirty="0"/>
          </a:p>
          <a:p>
            <a:pPr lvl="1">
              <a:spcBef>
                <a:spcPts val="1200"/>
              </a:spcBef>
            </a:pPr>
            <a:r>
              <a:rPr lang="en-US" sz="2200" dirty="0"/>
              <a:t>By weight: 20.9K</a:t>
            </a:r>
            <a:r>
              <a:rPr lang="en-US" sz="2200" baseline="-25000" dirty="0"/>
              <a:t>2</a:t>
            </a:r>
            <a:r>
              <a:rPr lang="en-US" sz="2200" dirty="0"/>
              <a:t>O·12.4CaO·66.7SiO</a:t>
            </a:r>
            <a:r>
              <a:rPr lang="en-US" sz="2200" baseline="-25000" dirty="0"/>
              <a:t>2</a:t>
            </a:r>
            <a:r>
              <a:rPr lang="en-US" sz="2200" dirty="0"/>
              <a:t> (</a:t>
            </a:r>
            <a:r>
              <a:rPr lang="en-US" sz="2200" dirty="0" err="1"/>
              <a:t>wt</a:t>
            </a:r>
            <a:r>
              <a:rPr lang="en-US" sz="2200" dirty="0"/>
              <a:t>%)</a:t>
            </a:r>
          </a:p>
          <a:p>
            <a:pPr>
              <a:spcBef>
                <a:spcPts val="1200"/>
              </a:spcBef>
            </a:pPr>
            <a:r>
              <a:rPr lang="en-US" dirty="0"/>
              <a:t>In metallic glasses, the listing is usually done in decreasing order of content</a:t>
            </a:r>
          </a:p>
          <a:p>
            <a:pPr lvl="1">
              <a:spcBef>
                <a:spcPts val="1200"/>
              </a:spcBef>
            </a:pPr>
            <a:r>
              <a:rPr lang="en-US" sz="2200" dirty="0"/>
              <a:t>Example: Zr</a:t>
            </a:r>
            <a:r>
              <a:rPr lang="en-US" sz="2200" baseline="-25000" dirty="0"/>
              <a:t>41.2</a:t>
            </a:r>
            <a:r>
              <a:rPr lang="en-US" sz="2200" dirty="0"/>
              <a:t>Be</a:t>
            </a:r>
            <a:r>
              <a:rPr lang="en-US" sz="2200" baseline="-25000" dirty="0"/>
              <a:t>22.5</a:t>
            </a:r>
            <a:r>
              <a:rPr lang="en-US" sz="2200" dirty="0"/>
              <a:t>Ti</a:t>
            </a:r>
            <a:r>
              <a:rPr lang="en-US" sz="2200" baseline="-25000" dirty="0"/>
              <a:t>13.8</a:t>
            </a:r>
            <a:r>
              <a:rPr lang="en-US" sz="2200" dirty="0"/>
              <a:t>Cu</a:t>
            </a:r>
            <a:r>
              <a:rPr lang="en-US" sz="2200" baseline="-25000" dirty="0"/>
              <a:t>12.5</a:t>
            </a:r>
            <a:r>
              <a:rPr lang="en-US" sz="2200" dirty="0"/>
              <a:t>Ni</a:t>
            </a:r>
            <a:r>
              <a:rPr lang="en-US" sz="2200" baseline="-25000" dirty="0"/>
              <a:t>10.0</a:t>
            </a:r>
            <a:r>
              <a:rPr lang="en-US" sz="2200" dirty="0"/>
              <a:t> (Vitreloy-1)</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4225482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914"/>
            <a:ext cx="8077200" cy="965886"/>
          </a:xfrm>
        </p:spPr>
        <p:txBody>
          <a:bodyPr/>
          <a:lstStyle/>
          <a:p>
            <a:r>
              <a:rPr lang="en-US" dirty="0"/>
              <a:t>Summary</a:t>
            </a:r>
          </a:p>
        </p:txBody>
      </p:sp>
      <p:sp>
        <p:nvSpPr>
          <p:cNvPr id="3" name="Content Placeholder 2"/>
          <p:cNvSpPr>
            <a:spLocks noGrp="1"/>
          </p:cNvSpPr>
          <p:nvPr>
            <p:ph idx="1"/>
          </p:nvPr>
        </p:nvSpPr>
        <p:spPr>
          <a:xfrm>
            <a:off x="457200" y="1498599"/>
            <a:ext cx="8077200" cy="4876801"/>
          </a:xfrm>
        </p:spPr>
        <p:txBody>
          <a:bodyPr/>
          <a:lstStyle/>
          <a:p>
            <a:r>
              <a:rPr lang="en-US" sz="2000" dirty="0"/>
              <a:t>Glass formers, network modifiers, and intermediates</a:t>
            </a:r>
          </a:p>
          <a:p>
            <a:r>
              <a:rPr lang="en-US" sz="2000" dirty="0"/>
              <a:t>Silicate glass chemistry</a:t>
            </a:r>
          </a:p>
          <a:p>
            <a:pPr lvl="1"/>
            <a:r>
              <a:rPr lang="en-US" dirty="0"/>
              <a:t>Corner-sharing </a:t>
            </a:r>
            <a:r>
              <a:rPr lang="en-US" dirty="0" err="1"/>
              <a:t>tetrahedra</a:t>
            </a:r>
            <a:endParaRPr lang="en-US" dirty="0"/>
          </a:p>
          <a:p>
            <a:pPr lvl="1"/>
            <a:r>
              <a:rPr lang="en-US" dirty="0"/>
              <a:t>Bridging and non-bridging </a:t>
            </a:r>
            <a:r>
              <a:rPr lang="en-US" dirty="0" err="1"/>
              <a:t>oxygens</a:t>
            </a:r>
            <a:endParaRPr lang="en-US" dirty="0"/>
          </a:p>
          <a:p>
            <a:pPr lvl="1"/>
            <a:r>
              <a:rPr lang="en-US" dirty="0"/>
              <a:t>Different modifiers: alkali, alkali earth</a:t>
            </a:r>
          </a:p>
          <a:p>
            <a:r>
              <a:rPr lang="en-US" sz="2000" dirty="0"/>
              <a:t>Borates and boron anomaly</a:t>
            </a:r>
          </a:p>
          <a:p>
            <a:r>
              <a:rPr lang="en-US" sz="2000" dirty="0"/>
              <a:t>Impact of network connectivity on glass properties</a:t>
            </a:r>
          </a:p>
          <a:p>
            <a:r>
              <a:rPr lang="en-US" sz="2000" dirty="0"/>
              <a:t>Other glass/amorphous systems</a:t>
            </a:r>
          </a:p>
          <a:p>
            <a:pPr lvl="1"/>
            <a:r>
              <a:rPr lang="en-US" dirty="0"/>
              <a:t>Chalcogenides: weak bonds</a:t>
            </a:r>
          </a:p>
          <a:p>
            <a:pPr lvl="1"/>
            <a:r>
              <a:rPr lang="en-US" dirty="0"/>
              <a:t>Group IV amorphous semiconductors: passivation of dangling bonds</a:t>
            </a:r>
          </a:p>
          <a:p>
            <a:pPr lvl="1"/>
            <a:r>
              <a:rPr lang="en-US" dirty="0"/>
              <a:t>Amorphous metals: w/o grain boundaries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314732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19562290"/>
              </p:ext>
            </p:extLst>
          </p:nvPr>
        </p:nvGraphicFramePr>
        <p:xfrm>
          <a:off x="601362" y="1644650"/>
          <a:ext cx="7924800" cy="43942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370840">
                <a:tc>
                  <a:txBody>
                    <a:bodyPr/>
                    <a:lstStyle/>
                    <a:p>
                      <a:pPr algn="ctr"/>
                      <a:endParaRPr lang="en-US" sz="1600" dirty="0"/>
                    </a:p>
                  </a:txBody>
                  <a:tcPr anchor="ctr"/>
                </a:tc>
                <a:tc>
                  <a:txBody>
                    <a:bodyPr/>
                    <a:lstStyle/>
                    <a:p>
                      <a:pPr algn="ctr"/>
                      <a:r>
                        <a:rPr lang="en-US" sz="1600" dirty="0"/>
                        <a:t>SiO</a:t>
                      </a:r>
                      <a:r>
                        <a:rPr lang="en-US" sz="1600" baseline="-25000" dirty="0"/>
                        <a:t>2</a:t>
                      </a:r>
                      <a:r>
                        <a:rPr lang="en-US" sz="1600" dirty="0"/>
                        <a:t> (silicate)</a:t>
                      </a:r>
                      <a:endParaRPr lang="en-US" sz="1600" baseline="-25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B</a:t>
                      </a:r>
                      <a:r>
                        <a:rPr lang="en-US" sz="1600" baseline="-25000" dirty="0"/>
                        <a:t>2</a:t>
                      </a:r>
                      <a:r>
                        <a:rPr lang="en-US" sz="1600" dirty="0"/>
                        <a:t>O</a:t>
                      </a:r>
                      <a:r>
                        <a:rPr lang="en-US" sz="1600" baseline="-25000" dirty="0"/>
                        <a:t>3</a:t>
                      </a:r>
                      <a:r>
                        <a:rPr lang="en-US" sz="1600" dirty="0"/>
                        <a:t> (borate)</a:t>
                      </a:r>
                    </a:p>
                  </a:txBody>
                  <a:tcPr anchor="ctr"/>
                </a:tc>
                <a:extLst>
                  <a:ext uri="{0D108BD9-81ED-4DB2-BD59-A6C34878D82A}">
                    <a16:rowId xmlns:a16="http://schemas.microsoft.com/office/drawing/2014/main" val="10000"/>
                  </a:ext>
                </a:extLst>
              </a:tr>
              <a:tr h="370840">
                <a:tc>
                  <a:txBody>
                    <a:bodyPr/>
                    <a:lstStyle/>
                    <a:p>
                      <a:pPr algn="ctr"/>
                      <a:r>
                        <a:rPr lang="en-US" sz="1600" dirty="0"/>
                        <a:t>No</a:t>
                      </a:r>
                      <a:r>
                        <a:rPr lang="en-US" sz="1600" baseline="0" dirty="0"/>
                        <a:t> modifier</a:t>
                      </a:r>
                      <a:endParaRPr lang="en-US" sz="1600" dirty="0"/>
                    </a:p>
                  </a:txBody>
                  <a:tcPr anchor="ctr"/>
                </a:tc>
                <a:tc>
                  <a:txBody>
                    <a:bodyPr/>
                    <a:lstStyle/>
                    <a:p>
                      <a:pPr algn="ctr"/>
                      <a:r>
                        <a:rPr lang="en-US" sz="1600" dirty="0"/>
                        <a:t>Structural unit: SiO</a:t>
                      </a:r>
                      <a:r>
                        <a:rPr lang="en-US" sz="1600" baseline="-25000" dirty="0"/>
                        <a:t>4</a:t>
                      </a:r>
                    </a:p>
                    <a:p>
                      <a:pPr algn="ctr"/>
                      <a:r>
                        <a:rPr lang="en-US" sz="1600" dirty="0"/>
                        <a:t>No</a:t>
                      </a:r>
                      <a:r>
                        <a:rPr lang="en-US" sz="1600" baseline="0" dirty="0"/>
                        <a:t> NBOs, low or negative CTE, high softening point, low diffusivity</a:t>
                      </a:r>
                      <a:endParaRPr lang="en-US" sz="1600" dirty="0"/>
                    </a:p>
                  </a:txBody>
                  <a:tcPr anchor="ctr"/>
                </a:tc>
                <a:tc>
                  <a:txBody>
                    <a:bodyPr/>
                    <a:lstStyle/>
                    <a:p>
                      <a:pPr algn="ctr"/>
                      <a:r>
                        <a:rPr lang="en-US" sz="1600" dirty="0"/>
                        <a:t>Structural unit: BO</a:t>
                      </a:r>
                      <a:r>
                        <a:rPr lang="en-US" sz="1600" baseline="-25000" dirty="0"/>
                        <a:t>3</a:t>
                      </a:r>
                    </a:p>
                    <a:p>
                      <a:pPr algn="ctr"/>
                      <a:r>
                        <a:rPr lang="en-US" sz="1600" dirty="0"/>
                        <a:t>No</a:t>
                      </a:r>
                      <a:r>
                        <a:rPr lang="en-US" sz="1600" baseline="0" dirty="0"/>
                        <a:t> NBOs, corrugated layered structure</a:t>
                      </a:r>
                      <a:endParaRPr lang="en-US" sz="1600" dirty="0"/>
                    </a:p>
                  </a:txBody>
                  <a:tcPr anchor="ctr"/>
                </a:tc>
                <a:extLst>
                  <a:ext uri="{0D108BD9-81ED-4DB2-BD59-A6C34878D82A}">
                    <a16:rowId xmlns:a16="http://schemas.microsoft.com/office/drawing/2014/main" val="10001"/>
                  </a:ext>
                </a:extLst>
              </a:tr>
              <a:tr h="370840">
                <a:tc>
                  <a:txBody>
                    <a:bodyPr/>
                    <a:lstStyle/>
                    <a:p>
                      <a:pPr algn="ctr"/>
                      <a:r>
                        <a:rPr lang="en-US" sz="1600" dirty="0"/>
                        <a:t>Alkali oxide</a:t>
                      </a:r>
                    </a:p>
                  </a:txBody>
                  <a:tcPr anchor="ctr">
                    <a:solidFill>
                      <a:schemeClr val="accent2">
                        <a:lumMod val="40000"/>
                        <a:lumOff val="60000"/>
                      </a:schemeClr>
                    </a:solidFill>
                  </a:tcPr>
                </a:tc>
                <a:tc>
                  <a:txBody>
                    <a:bodyPr/>
                    <a:lstStyle/>
                    <a:p>
                      <a:pPr algn="ctr"/>
                      <a:r>
                        <a:rPr lang="en-US" sz="1600" dirty="0"/>
                        <a:t>Each ion creates 1 NBO; large CTE,  low softening point,</a:t>
                      </a:r>
                      <a:r>
                        <a:rPr lang="en-US" sz="1600" baseline="0" dirty="0"/>
                        <a:t> poor chemical durability, ionic conductivity</a:t>
                      </a:r>
                      <a:endParaRPr lang="en-US" sz="1600" dirty="0"/>
                    </a:p>
                  </a:txBody>
                  <a:tcPr anchor="ctr">
                    <a:solidFill>
                      <a:schemeClr val="accent2">
                        <a:lumMod val="40000"/>
                        <a:lumOff val="60000"/>
                      </a:schemeClr>
                    </a:solidFill>
                  </a:tcPr>
                </a:tc>
                <a:tc>
                  <a:txBody>
                    <a:bodyPr/>
                    <a:lstStyle/>
                    <a:p>
                      <a:pPr algn="ctr"/>
                      <a:r>
                        <a:rPr lang="en-US" sz="1600" dirty="0"/>
                        <a:t>Each ion creates 1 B</a:t>
                      </a:r>
                      <a:r>
                        <a:rPr lang="en-US" sz="1600" baseline="-25000" dirty="0"/>
                        <a:t>4</a:t>
                      </a:r>
                      <a:r>
                        <a:rPr lang="en-US" sz="1600" dirty="0"/>
                        <a:t> group or 1 NBO; extremum in glass properties (boron</a:t>
                      </a:r>
                      <a:r>
                        <a:rPr lang="en-US" sz="1600" baseline="0" dirty="0"/>
                        <a:t> anomaly</a:t>
                      </a:r>
                      <a:r>
                        <a:rPr lang="en-US" sz="1600" dirty="0"/>
                        <a:t>)</a:t>
                      </a:r>
                    </a:p>
                  </a:txBody>
                  <a:tcPr anchor="ctr">
                    <a:solidFill>
                      <a:schemeClr val="accent2">
                        <a:lumMod val="40000"/>
                        <a:lumOff val="60000"/>
                      </a:schemeClr>
                    </a:solidFill>
                  </a:tcPr>
                </a:tc>
                <a:extLst>
                  <a:ext uri="{0D108BD9-81ED-4DB2-BD59-A6C34878D82A}">
                    <a16:rowId xmlns:a16="http://schemas.microsoft.com/office/drawing/2014/main" val="10002"/>
                  </a:ext>
                </a:extLst>
              </a:tr>
              <a:tr h="370840">
                <a:tc>
                  <a:txBody>
                    <a:bodyPr/>
                    <a:lstStyle/>
                    <a:p>
                      <a:pPr algn="ctr"/>
                      <a:r>
                        <a:rPr lang="en-US" sz="1600" dirty="0"/>
                        <a:t>Alkaline earth oxide</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Each ion creates 2 NBOs; similar effects as alkali ions</a:t>
                      </a:r>
                      <a:r>
                        <a:rPr lang="en-US" sz="1600" baseline="0" dirty="0"/>
                        <a:t> although some network connectivity is preserved</a:t>
                      </a:r>
                      <a:endParaRPr lang="en-US" sz="1600" dirty="0"/>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Each ion creates 2 B</a:t>
                      </a:r>
                      <a:r>
                        <a:rPr lang="en-US" sz="1600" baseline="-25000" dirty="0"/>
                        <a:t>4</a:t>
                      </a:r>
                      <a:r>
                        <a:rPr lang="en-US" sz="1600" dirty="0"/>
                        <a:t> groups or 2 NBOs; extremum in glass properties (boron</a:t>
                      </a:r>
                      <a:r>
                        <a:rPr lang="en-US" sz="1600" baseline="0" dirty="0"/>
                        <a:t> anomaly</a:t>
                      </a:r>
                      <a:r>
                        <a:rPr lang="en-US" sz="1600" dirty="0"/>
                        <a:t>)</a:t>
                      </a:r>
                    </a:p>
                  </a:txBody>
                  <a:tcPr anchor="ctr">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pPr algn="ctr"/>
                      <a:r>
                        <a:rPr lang="en-US" sz="1600" dirty="0"/>
                        <a:t>Alumina</a:t>
                      </a:r>
                      <a:r>
                        <a:rPr lang="en-US" sz="1600" baseline="0" dirty="0"/>
                        <a:t> (Al</a:t>
                      </a:r>
                      <a:r>
                        <a:rPr lang="en-US" sz="1600" baseline="-25000" dirty="0"/>
                        <a:t>2</a:t>
                      </a:r>
                      <a:r>
                        <a:rPr lang="en-US" sz="1600" dirty="0"/>
                        <a:t>O</a:t>
                      </a:r>
                      <a:r>
                        <a:rPr lang="en-US" sz="1600" baseline="-25000" dirty="0"/>
                        <a:t>3</a:t>
                      </a:r>
                      <a:r>
                        <a:rPr lang="en-US" sz="1600" baseline="0" dirty="0"/>
                        <a:t>)</a:t>
                      </a:r>
                      <a:endParaRPr lang="en-US" sz="1600" dirty="0"/>
                    </a:p>
                  </a:txBody>
                  <a:tcPr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Each ion creates 3 NBOs; in</a:t>
                      </a:r>
                      <a:r>
                        <a:rPr lang="en-US" sz="1600" baseline="0" dirty="0"/>
                        <a:t> the presence of alkali ions Al</a:t>
                      </a:r>
                      <a:r>
                        <a:rPr lang="en-US" sz="1600" baseline="-25000" dirty="0"/>
                        <a:t>3</a:t>
                      </a:r>
                      <a:r>
                        <a:rPr lang="en-US" sz="1600" baseline="0" dirty="0"/>
                        <a:t> → Al</a:t>
                      </a:r>
                      <a:r>
                        <a:rPr lang="en-US" sz="1600" baseline="-25000" dirty="0"/>
                        <a:t>4</a:t>
                      </a:r>
                      <a:r>
                        <a:rPr lang="en-US" sz="1600" baseline="0" dirty="0"/>
                        <a:t> conversion occurs</a:t>
                      </a:r>
                      <a:endParaRPr lang="en-US" sz="1600" dirty="0"/>
                    </a:p>
                  </a:txBody>
                  <a:tcPr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B</a:t>
                      </a:r>
                      <a:r>
                        <a:rPr lang="en-US" sz="1600" baseline="-25000" dirty="0"/>
                        <a:t>2</a:t>
                      </a:r>
                      <a:r>
                        <a:rPr lang="en-US" sz="1600" dirty="0"/>
                        <a:t>O</a:t>
                      </a:r>
                      <a:r>
                        <a:rPr lang="en-US" sz="1600" baseline="-25000" dirty="0"/>
                        <a:t>3</a:t>
                      </a:r>
                      <a:r>
                        <a:rPr lang="en-US" sz="1600" dirty="0"/>
                        <a:t> and Al</a:t>
                      </a:r>
                      <a:r>
                        <a:rPr lang="en-US" sz="1600" baseline="-25000" dirty="0"/>
                        <a:t>2</a:t>
                      </a:r>
                      <a:r>
                        <a:rPr lang="en-US" sz="1600" dirty="0"/>
                        <a:t>O</a:t>
                      </a:r>
                      <a:r>
                        <a:rPr lang="en-US" sz="1600" baseline="-25000" dirty="0"/>
                        <a:t>3</a:t>
                      </a:r>
                      <a:r>
                        <a:rPr lang="en-US" sz="1600" dirty="0"/>
                        <a:t> both serve as glass formers; glass</a:t>
                      </a:r>
                      <a:r>
                        <a:rPr lang="en-US" sz="1600" baseline="0" dirty="0"/>
                        <a:t> is </a:t>
                      </a:r>
                      <a:r>
                        <a:rPr lang="en-US" sz="1600" dirty="0"/>
                        <a:t>stable</a:t>
                      </a:r>
                      <a:r>
                        <a:rPr lang="en-US" sz="1600" baseline="0" dirty="0"/>
                        <a:t> only with high </a:t>
                      </a:r>
                      <a:r>
                        <a:rPr lang="en-US" sz="1600" dirty="0"/>
                        <a:t>B</a:t>
                      </a:r>
                      <a:r>
                        <a:rPr lang="en-US" sz="1600" baseline="-25000" dirty="0"/>
                        <a:t>2</a:t>
                      </a:r>
                      <a:r>
                        <a:rPr lang="en-US" sz="1600" dirty="0"/>
                        <a:t>O</a:t>
                      </a:r>
                      <a:r>
                        <a:rPr lang="en-US" sz="1600" baseline="-25000" dirty="0"/>
                        <a:t>3</a:t>
                      </a:r>
                      <a:r>
                        <a:rPr lang="en-US" sz="1600" baseline="0" dirty="0"/>
                        <a:t> content</a:t>
                      </a:r>
                      <a:endParaRPr lang="en-US" sz="1600" dirty="0"/>
                    </a:p>
                  </a:txBody>
                  <a:tcPr anchor="ctr">
                    <a:solidFill>
                      <a:schemeClr val="accent3">
                        <a:lumMod val="60000"/>
                        <a:lumOff val="40000"/>
                      </a:schemeClr>
                    </a:solidFill>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1"/>
          </p:nvPr>
        </p:nvSpPr>
        <p:spPr/>
        <p:txBody>
          <a:bodyPr/>
          <a:lstStyle/>
          <a:p>
            <a:fld id="{B6F15528-21DE-4FAA-801E-634DDDAF4B2B}" type="slidenum">
              <a:rPr lang="en-US" smtClean="0"/>
              <a:pPr/>
              <a:t>23</a:t>
            </a:fld>
            <a:endParaRPr lang="en-US"/>
          </a:p>
        </p:txBody>
      </p:sp>
      <p:sp>
        <p:nvSpPr>
          <p:cNvPr id="7" name="Title 1">
            <a:extLst>
              <a:ext uri="{FF2B5EF4-FFF2-40B4-BE49-F238E27FC236}">
                <a16:creationId xmlns:a16="http://schemas.microsoft.com/office/drawing/2014/main" id="{048E7E3B-229F-4B02-8C79-390270E271C7}"/>
              </a:ext>
            </a:extLst>
          </p:cNvPr>
          <p:cNvSpPr>
            <a:spLocks noGrp="1"/>
          </p:cNvSpPr>
          <p:nvPr>
            <p:ph type="title"/>
          </p:nvPr>
        </p:nvSpPr>
        <p:spPr>
          <a:xfrm>
            <a:off x="457200" y="481914"/>
            <a:ext cx="8077200" cy="965886"/>
          </a:xfrm>
        </p:spPr>
        <p:txBody>
          <a:bodyPr/>
          <a:lstStyle/>
          <a:p>
            <a:r>
              <a:rPr lang="en-US" dirty="0"/>
              <a:t>Summary of oxide glass chemistry</a:t>
            </a:r>
          </a:p>
        </p:txBody>
      </p:sp>
    </p:spTree>
    <p:extLst>
      <p:ext uri="{BB962C8B-B14F-4D97-AF65-F5344CB8AC3E}">
        <p14:creationId xmlns:p14="http://schemas.microsoft.com/office/powerpoint/2010/main" val="1325436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914"/>
            <a:ext cx="8077200" cy="1066800"/>
          </a:xfrm>
        </p:spPr>
        <p:txBody>
          <a:bodyPr/>
          <a:lstStyle/>
          <a:p>
            <a:r>
              <a:rPr lang="en-US" sz="2800" dirty="0"/>
              <a:t>Network formers, modifiers and intermediates</a:t>
            </a:r>
          </a:p>
        </p:txBody>
      </p:sp>
      <p:sp>
        <p:nvSpPr>
          <p:cNvPr id="3" name="Content Placeholder 2"/>
          <p:cNvSpPr>
            <a:spLocks noGrp="1"/>
          </p:cNvSpPr>
          <p:nvPr>
            <p:ph idx="1"/>
          </p:nvPr>
        </p:nvSpPr>
        <p:spPr>
          <a:xfrm>
            <a:off x="457200" y="1591962"/>
            <a:ext cx="7924800" cy="4572000"/>
          </a:xfrm>
        </p:spPr>
        <p:txBody>
          <a:bodyPr/>
          <a:lstStyle/>
          <a:p>
            <a:pPr>
              <a:spcBef>
                <a:spcPts val="1200"/>
              </a:spcBef>
            </a:pPr>
            <a:r>
              <a:rPr lang="en-US" dirty="0"/>
              <a:t>Glass network formers</a:t>
            </a:r>
          </a:p>
          <a:p>
            <a:pPr lvl="1">
              <a:spcBef>
                <a:spcPts val="1200"/>
              </a:spcBef>
            </a:pPr>
            <a:r>
              <a:rPr lang="en-US" dirty="0"/>
              <a:t>Form the interconnected backbone glass network</a:t>
            </a:r>
          </a:p>
          <a:p>
            <a:pPr>
              <a:spcBef>
                <a:spcPts val="1200"/>
              </a:spcBef>
            </a:pPr>
            <a:r>
              <a:rPr lang="en-US" dirty="0"/>
              <a:t>Glass network modifiers</a:t>
            </a:r>
          </a:p>
          <a:p>
            <a:pPr lvl="1">
              <a:spcBef>
                <a:spcPts val="1200"/>
              </a:spcBef>
            </a:pPr>
            <a:r>
              <a:rPr lang="en-US" dirty="0"/>
              <a:t>Present as ions to alter the glass network</a:t>
            </a:r>
          </a:p>
          <a:p>
            <a:pPr lvl="1">
              <a:spcBef>
                <a:spcPts val="1200"/>
              </a:spcBef>
            </a:pPr>
            <a:r>
              <a:rPr lang="en-US" dirty="0"/>
              <a:t>Compensated by non-bridging oxygen (NBO) in oxide glasses</a:t>
            </a:r>
          </a:p>
          <a:p>
            <a:pPr lvl="1">
              <a:spcBef>
                <a:spcPts val="1200"/>
              </a:spcBef>
            </a:pPr>
            <a:r>
              <a:rPr lang="en-US" dirty="0"/>
              <a:t>Usually reduce glass network connectivity</a:t>
            </a:r>
          </a:p>
          <a:p>
            <a:pPr>
              <a:spcBef>
                <a:spcPts val="1200"/>
              </a:spcBef>
            </a:pPr>
            <a:r>
              <a:rPr lang="en-US" dirty="0"/>
              <a:t>Intermediates</a:t>
            </a:r>
          </a:p>
          <a:p>
            <a:pPr lvl="1">
              <a:spcBef>
                <a:spcPts val="1200"/>
              </a:spcBef>
            </a:pPr>
            <a:r>
              <a:rPr lang="en-US" dirty="0"/>
              <a:t>Can function as network formers or modifiers depending on glass composition</a:t>
            </a:r>
          </a:p>
        </p:txBody>
      </p:sp>
      <p:sp>
        <p:nvSpPr>
          <p:cNvPr id="4" name="Slide Number Placeholder 3"/>
          <p:cNvSpPr>
            <a:spLocks noGrp="1"/>
          </p:cNvSpPr>
          <p:nvPr>
            <p:ph type="sldNum" sz="quarter" idx="11"/>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283542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black"/>
                </a:solidFill>
              </a:rPr>
              <a:t>Network formers, modifiers and intermediates</a:t>
            </a:r>
            <a:endParaRPr lang="en-US" dirty="0"/>
          </a:p>
        </p:txBody>
      </p:sp>
      <p:sp>
        <p:nvSpPr>
          <p:cNvPr id="4" name="TextBox 3"/>
          <p:cNvSpPr txBox="1"/>
          <p:nvPr/>
        </p:nvSpPr>
        <p:spPr>
          <a:xfrm>
            <a:off x="1321072" y="2438400"/>
            <a:ext cx="458780" cy="461665"/>
          </a:xfrm>
          <a:prstGeom prst="rect">
            <a:avLst/>
          </a:prstGeom>
          <a:noFill/>
        </p:spPr>
        <p:txBody>
          <a:bodyPr wrap="none" rtlCol="0">
            <a:spAutoFit/>
          </a:bodyPr>
          <a:lstStyle/>
          <a:p>
            <a:pPr algn="ctr"/>
            <a:r>
              <a:rPr lang="en-US" sz="2400" dirty="0"/>
              <a:t>Si</a:t>
            </a:r>
          </a:p>
        </p:txBody>
      </p:sp>
      <p:cxnSp>
        <p:nvCxnSpPr>
          <p:cNvPr id="6" name="Straight Connector 5"/>
          <p:cNvCxnSpPr>
            <a:stCxn id="4" idx="0"/>
            <a:endCxn id="8" idx="2"/>
          </p:cNvCxnSpPr>
          <p:nvPr/>
        </p:nvCxnSpPr>
        <p:spPr bwMode="auto">
          <a:xfrm flipV="1">
            <a:off x="1550462" y="2061865"/>
            <a:ext cx="0" cy="376535"/>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8" name="TextBox 7"/>
          <p:cNvSpPr txBox="1"/>
          <p:nvPr/>
        </p:nvSpPr>
        <p:spPr>
          <a:xfrm>
            <a:off x="1338705" y="1600200"/>
            <a:ext cx="423514" cy="461665"/>
          </a:xfrm>
          <a:prstGeom prst="rect">
            <a:avLst/>
          </a:prstGeom>
          <a:noFill/>
        </p:spPr>
        <p:txBody>
          <a:bodyPr wrap="none" rtlCol="0">
            <a:spAutoFit/>
          </a:bodyPr>
          <a:lstStyle/>
          <a:p>
            <a:pPr algn="ctr"/>
            <a:r>
              <a:rPr lang="en-US" sz="2400" dirty="0"/>
              <a:t>O</a:t>
            </a:r>
          </a:p>
        </p:txBody>
      </p:sp>
      <p:sp>
        <p:nvSpPr>
          <p:cNvPr id="10" name="TextBox 9"/>
          <p:cNvSpPr txBox="1"/>
          <p:nvPr/>
        </p:nvSpPr>
        <p:spPr>
          <a:xfrm>
            <a:off x="2116758" y="2438399"/>
            <a:ext cx="423514" cy="461665"/>
          </a:xfrm>
          <a:prstGeom prst="rect">
            <a:avLst/>
          </a:prstGeom>
          <a:noFill/>
        </p:spPr>
        <p:txBody>
          <a:bodyPr wrap="none" rtlCol="0">
            <a:spAutoFit/>
          </a:bodyPr>
          <a:lstStyle/>
          <a:p>
            <a:pPr algn="ctr"/>
            <a:r>
              <a:rPr lang="en-US" sz="2400" dirty="0"/>
              <a:t>O</a:t>
            </a:r>
          </a:p>
        </p:txBody>
      </p:sp>
      <p:cxnSp>
        <p:nvCxnSpPr>
          <p:cNvPr id="11" name="Straight Connector 10"/>
          <p:cNvCxnSpPr>
            <a:stCxn id="4" idx="3"/>
            <a:endCxn id="10" idx="1"/>
          </p:cNvCxnSpPr>
          <p:nvPr/>
        </p:nvCxnSpPr>
        <p:spPr bwMode="auto">
          <a:xfrm flipV="1">
            <a:off x="1779852" y="2669232"/>
            <a:ext cx="336906"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4" name="TextBox 13"/>
          <p:cNvSpPr txBox="1"/>
          <p:nvPr/>
        </p:nvSpPr>
        <p:spPr>
          <a:xfrm>
            <a:off x="1338705" y="3272135"/>
            <a:ext cx="423514" cy="461665"/>
          </a:xfrm>
          <a:prstGeom prst="rect">
            <a:avLst/>
          </a:prstGeom>
          <a:noFill/>
        </p:spPr>
        <p:txBody>
          <a:bodyPr wrap="none" rtlCol="0">
            <a:spAutoFit/>
          </a:bodyPr>
          <a:lstStyle/>
          <a:p>
            <a:pPr algn="ctr"/>
            <a:r>
              <a:rPr lang="en-US" sz="2400" dirty="0"/>
              <a:t>O</a:t>
            </a:r>
          </a:p>
        </p:txBody>
      </p:sp>
      <p:cxnSp>
        <p:nvCxnSpPr>
          <p:cNvPr id="15" name="Straight Connector 14"/>
          <p:cNvCxnSpPr>
            <a:stCxn id="4" idx="2"/>
            <a:endCxn id="14" idx="0"/>
          </p:cNvCxnSpPr>
          <p:nvPr/>
        </p:nvCxnSpPr>
        <p:spPr bwMode="auto">
          <a:xfrm>
            <a:off x="1550462" y="2900065"/>
            <a:ext cx="0" cy="37207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9" name="TextBox 18"/>
          <p:cNvSpPr txBox="1"/>
          <p:nvPr/>
        </p:nvSpPr>
        <p:spPr>
          <a:xfrm>
            <a:off x="559072" y="2438399"/>
            <a:ext cx="423514" cy="461665"/>
          </a:xfrm>
          <a:prstGeom prst="rect">
            <a:avLst/>
          </a:prstGeom>
          <a:noFill/>
        </p:spPr>
        <p:txBody>
          <a:bodyPr wrap="none" rtlCol="0">
            <a:spAutoFit/>
          </a:bodyPr>
          <a:lstStyle/>
          <a:p>
            <a:pPr algn="ctr"/>
            <a:r>
              <a:rPr lang="en-US" sz="2400" dirty="0"/>
              <a:t>O</a:t>
            </a:r>
          </a:p>
        </p:txBody>
      </p:sp>
      <p:cxnSp>
        <p:nvCxnSpPr>
          <p:cNvPr id="20" name="Straight Connector 19"/>
          <p:cNvCxnSpPr>
            <a:stCxn id="19" idx="3"/>
            <a:endCxn id="4" idx="1"/>
          </p:cNvCxnSpPr>
          <p:nvPr/>
        </p:nvCxnSpPr>
        <p:spPr bwMode="auto">
          <a:xfrm>
            <a:off x="982586" y="2669232"/>
            <a:ext cx="338486"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7" name="Straight Connector 26"/>
          <p:cNvCxnSpPr>
            <a:endCxn id="44" idx="1"/>
          </p:cNvCxnSpPr>
          <p:nvPr/>
        </p:nvCxnSpPr>
        <p:spPr bwMode="auto">
          <a:xfrm flipV="1">
            <a:off x="2514600" y="2669230"/>
            <a:ext cx="358824"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4" name="TextBox 43"/>
          <p:cNvSpPr txBox="1"/>
          <p:nvPr/>
        </p:nvSpPr>
        <p:spPr>
          <a:xfrm>
            <a:off x="2873424" y="2438397"/>
            <a:ext cx="458780" cy="461665"/>
          </a:xfrm>
          <a:prstGeom prst="rect">
            <a:avLst/>
          </a:prstGeom>
          <a:noFill/>
        </p:spPr>
        <p:txBody>
          <a:bodyPr wrap="none" rtlCol="0">
            <a:spAutoFit/>
          </a:bodyPr>
          <a:lstStyle/>
          <a:p>
            <a:pPr algn="ctr"/>
            <a:r>
              <a:rPr lang="en-US" sz="2400" dirty="0"/>
              <a:t>Si</a:t>
            </a:r>
          </a:p>
        </p:txBody>
      </p:sp>
      <p:cxnSp>
        <p:nvCxnSpPr>
          <p:cNvPr id="45" name="Straight Connector 44"/>
          <p:cNvCxnSpPr>
            <a:stCxn id="44" idx="0"/>
            <a:endCxn id="46" idx="2"/>
          </p:cNvCxnSpPr>
          <p:nvPr/>
        </p:nvCxnSpPr>
        <p:spPr bwMode="auto">
          <a:xfrm flipV="1">
            <a:off x="3102814" y="2061862"/>
            <a:ext cx="0" cy="376535"/>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6" name="TextBox 45"/>
          <p:cNvSpPr txBox="1"/>
          <p:nvPr/>
        </p:nvSpPr>
        <p:spPr>
          <a:xfrm>
            <a:off x="2891057" y="1600197"/>
            <a:ext cx="423514" cy="461665"/>
          </a:xfrm>
          <a:prstGeom prst="rect">
            <a:avLst/>
          </a:prstGeom>
          <a:noFill/>
        </p:spPr>
        <p:txBody>
          <a:bodyPr wrap="none" rtlCol="0">
            <a:spAutoFit/>
          </a:bodyPr>
          <a:lstStyle/>
          <a:p>
            <a:pPr algn="ctr"/>
            <a:r>
              <a:rPr lang="en-US" sz="2400" dirty="0"/>
              <a:t>O</a:t>
            </a:r>
          </a:p>
        </p:txBody>
      </p:sp>
      <p:sp>
        <p:nvSpPr>
          <p:cNvPr id="47" name="TextBox 46"/>
          <p:cNvSpPr txBox="1"/>
          <p:nvPr/>
        </p:nvSpPr>
        <p:spPr>
          <a:xfrm>
            <a:off x="3669110" y="2438396"/>
            <a:ext cx="423514" cy="461665"/>
          </a:xfrm>
          <a:prstGeom prst="rect">
            <a:avLst/>
          </a:prstGeom>
          <a:noFill/>
        </p:spPr>
        <p:txBody>
          <a:bodyPr wrap="none" rtlCol="0">
            <a:spAutoFit/>
          </a:bodyPr>
          <a:lstStyle/>
          <a:p>
            <a:pPr algn="ctr"/>
            <a:r>
              <a:rPr lang="en-US" sz="2400" dirty="0"/>
              <a:t>O</a:t>
            </a:r>
          </a:p>
        </p:txBody>
      </p:sp>
      <p:cxnSp>
        <p:nvCxnSpPr>
          <p:cNvPr id="48" name="Straight Connector 47"/>
          <p:cNvCxnSpPr>
            <a:stCxn id="44" idx="3"/>
            <a:endCxn id="47" idx="1"/>
          </p:cNvCxnSpPr>
          <p:nvPr/>
        </p:nvCxnSpPr>
        <p:spPr bwMode="auto">
          <a:xfrm flipV="1">
            <a:off x="3332204" y="2669229"/>
            <a:ext cx="336906"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9" name="TextBox 48"/>
          <p:cNvSpPr txBox="1"/>
          <p:nvPr/>
        </p:nvSpPr>
        <p:spPr>
          <a:xfrm>
            <a:off x="2891057" y="3272132"/>
            <a:ext cx="423514" cy="461665"/>
          </a:xfrm>
          <a:prstGeom prst="rect">
            <a:avLst/>
          </a:prstGeom>
          <a:noFill/>
        </p:spPr>
        <p:txBody>
          <a:bodyPr wrap="none" rtlCol="0">
            <a:spAutoFit/>
          </a:bodyPr>
          <a:lstStyle/>
          <a:p>
            <a:pPr algn="ctr"/>
            <a:r>
              <a:rPr lang="en-US" sz="2400" dirty="0"/>
              <a:t>O</a:t>
            </a:r>
          </a:p>
        </p:txBody>
      </p:sp>
      <p:cxnSp>
        <p:nvCxnSpPr>
          <p:cNvPr id="50" name="Straight Connector 49"/>
          <p:cNvCxnSpPr>
            <a:stCxn id="44" idx="2"/>
            <a:endCxn id="49" idx="0"/>
          </p:cNvCxnSpPr>
          <p:nvPr/>
        </p:nvCxnSpPr>
        <p:spPr bwMode="auto">
          <a:xfrm>
            <a:off x="3102814" y="2900062"/>
            <a:ext cx="0" cy="37207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57" name="TextBox 56"/>
          <p:cNvSpPr txBox="1"/>
          <p:nvPr/>
        </p:nvSpPr>
        <p:spPr>
          <a:xfrm>
            <a:off x="4680771" y="2430495"/>
            <a:ext cx="931665" cy="461665"/>
          </a:xfrm>
          <a:prstGeom prst="rect">
            <a:avLst/>
          </a:prstGeom>
          <a:noFill/>
        </p:spPr>
        <p:txBody>
          <a:bodyPr wrap="none" rtlCol="0">
            <a:spAutoFit/>
          </a:bodyPr>
          <a:lstStyle/>
          <a:p>
            <a:pPr algn="ctr"/>
            <a:r>
              <a:rPr lang="en-US" sz="2400" dirty="0"/>
              <a:t>Na</a:t>
            </a:r>
            <a:r>
              <a:rPr lang="en-US" sz="2400" baseline="-25000" dirty="0"/>
              <a:t>2</a:t>
            </a:r>
            <a:r>
              <a:rPr lang="en-US" sz="2400" dirty="0"/>
              <a:t>O</a:t>
            </a:r>
          </a:p>
        </p:txBody>
      </p:sp>
      <p:sp>
        <p:nvSpPr>
          <p:cNvPr id="67" name="TextBox 66"/>
          <p:cNvSpPr txBox="1"/>
          <p:nvPr/>
        </p:nvSpPr>
        <p:spPr>
          <a:xfrm>
            <a:off x="1321298" y="4796135"/>
            <a:ext cx="458780" cy="461665"/>
          </a:xfrm>
          <a:prstGeom prst="rect">
            <a:avLst/>
          </a:prstGeom>
          <a:noFill/>
        </p:spPr>
        <p:txBody>
          <a:bodyPr wrap="none" rtlCol="0">
            <a:spAutoFit/>
          </a:bodyPr>
          <a:lstStyle/>
          <a:p>
            <a:pPr algn="ctr"/>
            <a:r>
              <a:rPr lang="en-US" sz="2400" dirty="0"/>
              <a:t>Si</a:t>
            </a:r>
          </a:p>
        </p:txBody>
      </p:sp>
      <p:cxnSp>
        <p:nvCxnSpPr>
          <p:cNvPr id="68" name="Straight Connector 67"/>
          <p:cNvCxnSpPr>
            <a:stCxn id="67" idx="0"/>
            <a:endCxn id="69" idx="2"/>
          </p:cNvCxnSpPr>
          <p:nvPr/>
        </p:nvCxnSpPr>
        <p:spPr bwMode="auto">
          <a:xfrm flipV="1">
            <a:off x="1550688" y="4419600"/>
            <a:ext cx="0" cy="376535"/>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69" name="TextBox 68"/>
          <p:cNvSpPr txBox="1"/>
          <p:nvPr/>
        </p:nvSpPr>
        <p:spPr>
          <a:xfrm>
            <a:off x="1338931" y="3957935"/>
            <a:ext cx="423514" cy="461665"/>
          </a:xfrm>
          <a:prstGeom prst="rect">
            <a:avLst/>
          </a:prstGeom>
          <a:noFill/>
        </p:spPr>
        <p:txBody>
          <a:bodyPr wrap="none" rtlCol="0">
            <a:spAutoFit/>
          </a:bodyPr>
          <a:lstStyle/>
          <a:p>
            <a:pPr algn="ctr"/>
            <a:r>
              <a:rPr lang="en-US" sz="2400" dirty="0"/>
              <a:t>O</a:t>
            </a:r>
          </a:p>
        </p:txBody>
      </p:sp>
      <p:sp>
        <p:nvSpPr>
          <p:cNvPr id="70" name="TextBox 69"/>
          <p:cNvSpPr txBox="1"/>
          <p:nvPr/>
        </p:nvSpPr>
        <p:spPr>
          <a:xfrm>
            <a:off x="2135685" y="4796134"/>
            <a:ext cx="1064715" cy="461665"/>
          </a:xfrm>
          <a:prstGeom prst="rect">
            <a:avLst/>
          </a:prstGeom>
          <a:noFill/>
        </p:spPr>
        <p:txBody>
          <a:bodyPr wrap="none" rtlCol="0">
            <a:spAutoFit/>
          </a:bodyPr>
          <a:lstStyle/>
          <a:p>
            <a:pPr algn="ctr"/>
            <a:r>
              <a:rPr lang="en-US" sz="2400" dirty="0"/>
              <a:t>O</a:t>
            </a:r>
            <a:r>
              <a:rPr lang="en-US" sz="2400" baseline="30000" dirty="0"/>
              <a:t>- </a:t>
            </a:r>
            <a:r>
              <a:rPr lang="en-US" sz="2400" dirty="0"/>
              <a:t>Na</a:t>
            </a:r>
            <a:r>
              <a:rPr lang="en-US" sz="2400" baseline="30000" dirty="0"/>
              <a:t>+</a:t>
            </a:r>
          </a:p>
        </p:txBody>
      </p:sp>
      <p:cxnSp>
        <p:nvCxnSpPr>
          <p:cNvPr id="71" name="Straight Connector 70"/>
          <p:cNvCxnSpPr>
            <a:stCxn id="67" idx="3"/>
            <a:endCxn id="70" idx="1"/>
          </p:cNvCxnSpPr>
          <p:nvPr/>
        </p:nvCxnSpPr>
        <p:spPr bwMode="auto">
          <a:xfrm flipV="1">
            <a:off x="1780078" y="5026967"/>
            <a:ext cx="355607"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72" name="TextBox 71"/>
          <p:cNvSpPr txBox="1"/>
          <p:nvPr/>
        </p:nvSpPr>
        <p:spPr>
          <a:xfrm>
            <a:off x="1338931" y="5629870"/>
            <a:ext cx="423514" cy="461665"/>
          </a:xfrm>
          <a:prstGeom prst="rect">
            <a:avLst/>
          </a:prstGeom>
          <a:noFill/>
        </p:spPr>
        <p:txBody>
          <a:bodyPr wrap="none" rtlCol="0">
            <a:spAutoFit/>
          </a:bodyPr>
          <a:lstStyle/>
          <a:p>
            <a:pPr algn="ctr"/>
            <a:r>
              <a:rPr lang="en-US" sz="2400" dirty="0"/>
              <a:t>O</a:t>
            </a:r>
          </a:p>
        </p:txBody>
      </p:sp>
      <p:cxnSp>
        <p:nvCxnSpPr>
          <p:cNvPr id="73" name="Straight Connector 72"/>
          <p:cNvCxnSpPr>
            <a:stCxn id="67" idx="2"/>
            <a:endCxn id="72" idx="0"/>
          </p:cNvCxnSpPr>
          <p:nvPr/>
        </p:nvCxnSpPr>
        <p:spPr bwMode="auto">
          <a:xfrm>
            <a:off x="1550688" y="5257800"/>
            <a:ext cx="0" cy="37207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74" name="TextBox 73"/>
          <p:cNvSpPr txBox="1"/>
          <p:nvPr/>
        </p:nvSpPr>
        <p:spPr>
          <a:xfrm>
            <a:off x="559298" y="4796134"/>
            <a:ext cx="423514" cy="461665"/>
          </a:xfrm>
          <a:prstGeom prst="rect">
            <a:avLst/>
          </a:prstGeom>
          <a:noFill/>
        </p:spPr>
        <p:txBody>
          <a:bodyPr wrap="none" rtlCol="0">
            <a:spAutoFit/>
          </a:bodyPr>
          <a:lstStyle/>
          <a:p>
            <a:pPr algn="ctr"/>
            <a:r>
              <a:rPr lang="en-US" sz="2400" dirty="0"/>
              <a:t>O</a:t>
            </a:r>
          </a:p>
        </p:txBody>
      </p:sp>
      <p:cxnSp>
        <p:nvCxnSpPr>
          <p:cNvPr id="75" name="Straight Connector 74"/>
          <p:cNvCxnSpPr>
            <a:stCxn id="74" idx="3"/>
            <a:endCxn id="67" idx="1"/>
          </p:cNvCxnSpPr>
          <p:nvPr/>
        </p:nvCxnSpPr>
        <p:spPr bwMode="auto">
          <a:xfrm>
            <a:off x="982812" y="5026967"/>
            <a:ext cx="338486"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87" name="TextBox 86"/>
          <p:cNvSpPr txBox="1"/>
          <p:nvPr/>
        </p:nvSpPr>
        <p:spPr>
          <a:xfrm>
            <a:off x="4716162" y="4796134"/>
            <a:ext cx="458780" cy="461665"/>
          </a:xfrm>
          <a:prstGeom prst="rect">
            <a:avLst/>
          </a:prstGeom>
          <a:noFill/>
        </p:spPr>
        <p:txBody>
          <a:bodyPr wrap="none" rtlCol="0">
            <a:spAutoFit/>
          </a:bodyPr>
          <a:lstStyle/>
          <a:p>
            <a:pPr algn="ctr"/>
            <a:r>
              <a:rPr lang="en-US" sz="2400" dirty="0"/>
              <a:t>Si</a:t>
            </a:r>
          </a:p>
        </p:txBody>
      </p:sp>
      <p:cxnSp>
        <p:nvCxnSpPr>
          <p:cNvPr id="88" name="Straight Connector 87"/>
          <p:cNvCxnSpPr>
            <a:stCxn id="87" idx="0"/>
            <a:endCxn id="89" idx="2"/>
          </p:cNvCxnSpPr>
          <p:nvPr/>
        </p:nvCxnSpPr>
        <p:spPr bwMode="auto">
          <a:xfrm flipV="1">
            <a:off x="4945552" y="4419599"/>
            <a:ext cx="0" cy="376535"/>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89" name="TextBox 88"/>
          <p:cNvSpPr txBox="1"/>
          <p:nvPr/>
        </p:nvSpPr>
        <p:spPr>
          <a:xfrm>
            <a:off x="4733795" y="3957934"/>
            <a:ext cx="423514" cy="461665"/>
          </a:xfrm>
          <a:prstGeom prst="rect">
            <a:avLst/>
          </a:prstGeom>
          <a:noFill/>
        </p:spPr>
        <p:txBody>
          <a:bodyPr wrap="none" rtlCol="0">
            <a:spAutoFit/>
          </a:bodyPr>
          <a:lstStyle/>
          <a:p>
            <a:pPr algn="ctr"/>
            <a:r>
              <a:rPr lang="en-US" sz="2400" dirty="0"/>
              <a:t>O</a:t>
            </a:r>
          </a:p>
        </p:txBody>
      </p:sp>
      <p:sp>
        <p:nvSpPr>
          <p:cNvPr id="90" name="TextBox 89"/>
          <p:cNvSpPr txBox="1"/>
          <p:nvPr/>
        </p:nvSpPr>
        <p:spPr>
          <a:xfrm>
            <a:off x="5511848" y="4796133"/>
            <a:ext cx="423514" cy="461665"/>
          </a:xfrm>
          <a:prstGeom prst="rect">
            <a:avLst/>
          </a:prstGeom>
          <a:noFill/>
        </p:spPr>
        <p:txBody>
          <a:bodyPr wrap="none" rtlCol="0">
            <a:spAutoFit/>
          </a:bodyPr>
          <a:lstStyle/>
          <a:p>
            <a:pPr algn="ctr"/>
            <a:r>
              <a:rPr lang="en-US" sz="2400" dirty="0"/>
              <a:t>O</a:t>
            </a:r>
          </a:p>
        </p:txBody>
      </p:sp>
      <p:cxnSp>
        <p:nvCxnSpPr>
          <p:cNvPr id="91" name="Straight Connector 90"/>
          <p:cNvCxnSpPr>
            <a:stCxn id="87" idx="3"/>
            <a:endCxn id="90" idx="1"/>
          </p:cNvCxnSpPr>
          <p:nvPr/>
        </p:nvCxnSpPr>
        <p:spPr bwMode="auto">
          <a:xfrm flipV="1">
            <a:off x="5174942" y="5026966"/>
            <a:ext cx="336906"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92" name="TextBox 91"/>
          <p:cNvSpPr txBox="1"/>
          <p:nvPr/>
        </p:nvSpPr>
        <p:spPr>
          <a:xfrm>
            <a:off x="4733795" y="5629869"/>
            <a:ext cx="423514" cy="461665"/>
          </a:xfrm>
          <a:prstGeom prst="rect">
            <a:avLst/>
          </a:prstGeom>
          <a:noFill/>
        </p:spPr>
        <p:txBody>
          <a:bodyPr wrap="none" rtlCol="0">
            <a:spAutoFit/>
          </a:bodyPr>
          <a:lstStyle/>
          <a:p>
            <a:pPr algn="ctr"/>
            <a:r>
              <a:rPr lang="en-US" sz="2400" dirty="0"/>
              <a:t>O</a:t>
            </a:r>
          </a:p>
        </p:txBody>
      </p:sp>
      <p:cxnSp>
        <p:nvCxnSpPr>
          <p:cNvPr id="93" name="Straight Connector 92"/>
          <p:cNvCxnSpPr>
            <a:stCxn id="87" idx="2"/>
            <a:endCxn id="92" idx="0"/>
          </p:cNvCxnSpPr>
          <p:nvPr/>
        </p:nvCxnSpPr>
        <p:spPr bwMode="auto">
          <a:xfrm>
            <a:off x="4945552" y="5257799"/>
            <a:ext cx="0" cy="37207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95" name="Straight Connector 94"/>
          <p:cNvCxnSpPr>
            <a:endCxn id="87" idx="1"/>
          </p:cNvCxnSpPr>
          <p:nvPr/>
        </p:nvCxnSpPr>
        <p:spPr bwMode="auto">
          <a:xfrm>
            <a:off x="4377676" y="5026966"/>
            <a:ext cx="338486"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96" name="TextBox 95"/>
          <p:cNvSpPr txBox="1"/>
          <p:nvPr/>
        </p:nvSpPr>
        <p:spPr>
          <a:xfrm>
            <a:off x="3276600" y="4796132"/>
            <a:ext cx="1105028" cy="461665"/>
          </a:xfrm>
          <a:prstGeom prst="rect">
            <a:avLst/>
          </a:prstGeom>
          <a:noFill/>
        </p:spPr>
        <p:txBody>
          <a:bodyPr wrap="square" rtlCol="0">
            <a:spAutoFit/>
          </a:bodyPr>
          <a:lstStyle/>
          <a:p>
            <a:pPr algn="ctr"/>
            <a:r>
              <a:rPr lang="en-US" sz="2400" dirty="0"/>
              <a:t>Na</a:t>
            </a:r>
            <a:r>
              <a:rPr lang="en-US" sz="2400" baseline="30000" dirty="0"/>
              <a:t>+ </a:t>
            </a:r>
            <a:r>
              <a:rPr lang="en-US" sz="2400" dirty="0"/>
              <a:t>O</a:t>
            </a:r>
            <a:r>
              <a:rPr lang="en-US" sz="2400" baseline="30000" dirty="0"/>
              <a:t>-</a:t>
            </a:r>
          </a:p>
        </p:txBody>
      </p:sp>
      <p:sp>
        <p:nvSpPr>
          <p:cNvPr id="97" name="Rounded Rectangle 96"/>
          <p:cNvSpPr/>
          <p:nvPr/>
        </p:nvSpPr>
        <p:spPr bwMode="auto">
          <a:xfrm>
            <a:off x="6259939" y="4101916"/>
            <a:ext cx="2355991" cy="1750547"/>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00FF"/>
              </a:buClr>
              <a:buSzTx/>
              <a:tabLst/>
            </a:pPr>
            <a:r>
              <a:rPr kumimoji="0" lang="en-US" sz="2000" b="0" i="0" u="none" strike="noStrike" cap="none" normalizeH="0" baseline="0" dirty="0">
                <a:ln>
                  <a:noFill/>
                </a:ln>
                <a:solidFill>
                  <a:schemeClr val="tx1"/>
                </a:solidFill>
                <a:effectLst/>
                <a:latin typeface="Arial" charset="0"/>
              </a:rPr>
              <a:t>Silicon:</a:t>
            </a:r>
            <a:endParaRPr lang="en-US" sz="2000" dirty="0">
              <a:solidFill>
                <a:schemeClr val="tx1"/>
              </a:solidFill>
              <a:latin typeface="Arial" charset="0"/>
            </a:endParaRPr>
          </a:p>
          <a:p>
            <a:pPr marR="0" algn="ctr" defTabSz="914400" rtl="0" eaLnBrk="0" fontAlgn="base" latinLnBrk="0" hangingPunct="0">
              <a:lnSpc>
                <a:spcPct val="100000"/>
              </a:lnSpc>
              <a:spcAft>
                <a:spcPct val="0"/>
              </a:spcAft>
              <a:buClr>
                <a:srgbClr val="0000FF"/>
              </a:buClr>
              <a:buSzTx/>
              <a:tabLst/>
            </a:pPr>
            <a:r>
              <a:rPr kumimoji="0" lang="en-US" sz="2000" b="0" i="0" u="none" strike="noStrike" cap="none" normalizeH="0" baseline="0" dirty="0">
                <a:ln>
                  <a:noFill/>
                </a:ln>
                <a:solidFill>
                  <a:schemeClr val="tx1"/>
                </a:solidFill>
                <a:effectLst/>
                <a:latin typeface="Arial" charset="0"/>
              </a:rPr>
              <a:t>glass former</a:t>
            </a:r>
          </a:p>
          <a:p>
            <a:pPr marR="0" algn="ctr" defTabSz="914400" rtl="0" eaLnBrk="0" fontAlgn="base" latinLnBrk="0" hangingPunct="0">
              <a:lnSpc>
                <a:spcPct val="100000"/>
              </a:lnSpc>
              <a:spcBef>
                <a:spcPts val="1200"/>
              </a:spcBef>
              <a:spcAft>
                <a:spcPct val="0"/>
              </a:spcAft>
              <a:buClr>
                <a:srgbClr val="0000FF"/>
              </a:buClr>
              <a:buSzTx/>
              <a:tabLst/>
            </a:pPr>
            <a:r>
              <a:rPr lang="en-US" sz="2000" dirty="0">
                <a:solidFill>
                  <a:schemeClr val="tx1"/>
                </a:solidFill>
                <a:latin typeface="Arial" charset="0"/>
              </a:rPr>
              <a:t>Sodium:</a:t>
            </a:r>
          </a:p>
          <a:p>
            <a:pPr marR="0" algn="ctr" defTabSz="914400" rtl="0" eaLnBrk="0" fontAlgn="base" latinLnBrk="0" hangingPunct="0">
              <a:lnSpc>
                <a:spcPct val="100000"/>
              </a:lnSpc>
              <a:spcAft>
                <a:spcPct val="0"/>
              </a:spcAft>
              <a:buClr>
                <a:srgbClr val="0000FF"/>
              </a:buClr>
              <a:buSzTx/>
              <a:tabLst/>
            </a:pPr>
            <a:r>
              <a:rPr lang="en-US" sz="2000" dirty="0">
                <a:solidFill>
                  <a:schemeClr val="tx1"/>
                </a:solidFill>
                <a:latin typeface="Arial" charset="0"/>
              </a:rPr>
              <a:t>network modifier</a:t>
            </a:r>
          </a:p>
        </p:txBody>
      </p:sp>
      <p:sp>
        <p:nvSpPr>
          <p:cNvPr id="99" name="Rounded Rectangular Callout 98"/>
          <p:cNvSpPr/>
          <p:nvPr/>
        </p:nvSpPr>
        <p:spPr bwMode="auto">
          <a:xfrm>
            <a:off x="2328515" y="3484166"/>
            <a:ext cx="2091299" cy="660582"/>
          </a:xfrm>
          <a:prstGeom prst="wedgeRoundRectCallout">
            <a:avLst>
              <a:gd name="adj1" fmla="val -48319"/>
              <a:gd name="adj2" fmla="val -147855"/>
              <a:gd name="adj3" fmla="val 16667"/>
            </a:avLst>
          </a:prstGeom>
          <a:solidFill>
            <a:schemeClr val="accent6">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Bridging oxygen</a:t>
            </a:r>
          </a:p>
        </p:txBody>
      </p:sp>
      <p:sp>
        <p:nvSpPr>
          <p:cNvPr id="100" name="Rounded Rectangular Callout 99"/>
          <p:cNvSpPr/>
          <p:nvPr/>
        </p:nvSpPr>
        <p:spPr bwMode="auto">
          <a:xfrm>
            <a:off x="1965031" y="5598018"/>
            <a:ext cx="2445612" cy="660582"/>
          </a:xfrm>
          <a:prstGeom prst="wedgeRoundRectCallout">
            <a:avLst>
              <a:gd name="adj1" fmla="val -32911"/>
              <a:gd name="adj2" fmla="val -109197"/>
              <a:gd name="adj3" fmla="val 16667"/>
            </a:avLst>
          </a:prstGeom>
          <a:solidFill>
            <a:schemeClr val="accent6">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Arial" charset="0"/>
              </a:rPr>
              <a:t>Non-b</a:t>
            </a:r>
            <a:r>
              <a:rPr kumimoji="0" lang="en-US" sz="1800" b="0" i="0" u="none" strike="noStrike" cap="none" normalizeH="0" baseline="0" dirty="0">
                <a:ln>
                  <a:noFill/>
                </a:ln>
                <a:solidFill>
                  <a:schemeClr val="tx1"/>
                </a:solidFill>
                <a:effectLst/>
                <a:latin typeface="Arial" charset="0"/>
              </a:rPr>
              <a:t>ridging oxygen</a:t>
            </a:r>
          </a:p>
        </p:txBody>
      </p:sp>
      <p:sp>
        <p:nvSpPr>
          <p:cNvPr id="51" name="Rectangle 50"/>
          <p:cNvSpPr/>
          <p:nvPr/>
        </p:nvSpPr>
        <p:spPr>
          <a:xfrm>
            <a:off x="4092148" y="2195901"/>
            <a:ext cx="58862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t>
            </a:r>
          </a:p>
        </p:txBody>
      </p:sp>
      <p:sp>
        <p:nvSpPr>
          <p:cNvPr id="52" name="Rectangle 51"/>
          <p:cNvSpPr/>
          <p:nvPr/>
        </p:nvSpPr>
        <p:spPr>
          <a:xfrm>
            <a:off x="5557156" y="2137614"/>
            <a:ext cx="8771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t>
            </a:r>
          </a:p>
        </p:txBody>
      </p:sp>
      <p:sp>
        <p:nvSpPr>
          <p:cNvPr id="3" name="Slide Number Placeholder 2"/>
          <p:cNvSpPr>
            <a:spLocks noGrp="1"/>
          </p:cNvSpPr>
          <p:nvPr>
            <p:ph type="sldNum" sz="quarter" idx="11"/>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74609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jj\Desktop\periodictable.gif"/>
          <p:cNvPicPr>
            <a:picLocks noChangeAspect="1" noChangeArrowheads="1"/>
          </p:cNvPicPr>
          <p:nvPr/>
        </p:nvPicPr>
        <p:blipFill>
          <a:blip r:embed="rId2"/>
          <a:srcRect t="7563" b="21849"/>
          <a:stretch>
            <a:fillRect/>
          </a:stretch>
        </p:blipFill>
        <p:spPr bwMode="auto">
          <a:xfrm>
            <a:off x="457200" y="1128090"/>
            <a:ext cx="8228834" cy="3962400"/>
          </a:xfrm>
          <a:prstGeom prst="rect">
            <a:avLst/>
          </a:prstGeom>
          <a:noFill/>
        </p:spPr>
      </p:pic>
      <p:sp>
        <p:nvSpPr>
          <p:cNvPr id="5" name="Rectangle 4"/>
          <p:cNvSpPr/>
          <p:nvPr/>
        </p:nvSpPr>
        <p:spPr bwMode="auto">
          <a:xfrm>
            <a:off x="490152" y="1729452"/>
            <a:ext cx="914400" cy="2743200"/>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p:cNvSpPr/>
          <p:nvPr/>
        </p:nvSpPr>
        <p:spPr bwMode="auto">
          <a:xfrm>
            <a:off x="5935362" y="3922776"/>
            <a:ext cx="1353312" cy="548640"/>
          </a:xfrm>
          <a:prstGeom prst="rect">
            <a:avLst/>
          </a:prstGeom>
          <a:solidFill>
            <a:srgbClr val="00CC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p:cNvSpPr/>
          <p:nvPr/>
        </p:nvSpPr>
        <p:spPr bwMode="auto">
          <a:xfrm>
            <a:off x="6385342" y="1729452"/>
            <a:ext cx="454370" cy="1097280"/>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p:cNvSpPr/>
          <p:nvPr/>
        </p:nvSpPr>
        <p:spPr bwMode="auto">
          <a:xfrm>
            <a:off x="6385476" y="2817258"/>
            <a:ext cx="457200" cy="557784"/>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p:cNvSpPr/>
          <p:nvPr/>
        </p:nvSpPr>
        <p:spPr bwMode="auto">
          <a:xfrm>
            <a:off x="6841771" y="2264498"/>
            <a:ext cx="445997" cy="1110543"/>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p:cNvSpPr/>
          <p:nvPr/>
        </p:nvSpPr>
        <p:spPr bwMode="auto">
          <a:xfrm>
            <a:off x="7279530" y="2826732"/>
            <a:ext cx="457200" cy="548310"/>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p:cNvSpPr/>
          <p:nvPr/>
        </p:nvSpPr>
        <p:spPr bwMode="auto">
          <a:xfrm>
            <a:off x="7287768" y="3380727"/>
            <a:ext cx="457200" cy="548310"/>
          </a:xfrm>
          <a:prstGeom prst="rect">
            <a:avLst/>
          </a:prstGeom>
          <a:solidFill>
            <a:srgbClr val="00CC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p:cNvSpPr/>
          <p:nvPr/>
        </p:nvSpPr>
        <p:spPr bwMode="auto">
          <a:xfrm>
            <a:off x="6839712" y="3382787"/>
            <a:ext cx="457200" cy="548310"/>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p:cNvSpPr/>
          <p:nvPr/>
        </p:nvSpPr>
        <p:spPr bwMode="auto">
          <a:xfrm>
            <a:off x="1852608" y="3374549"/>
            <a:ext cx="445997" cy="548227"/>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p:cNvSpPr/>
          <p:nvPr/>
        </p:nvSpPr>
        <p:spPr bwMode="auto">
          <a:xfrm>
            <a:off x="2298605" y="2826897"/>
            <a:ext cx="457200" cy="548310"/>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p:cNvSpPr/>
          <p:nvPr/>
        </p:nvSpPr>
        <p:spPr bwMode="auto">
          <a:xfrm>
            <a:off x="1847006" y="2826897"/>
            <a:ext cx="457200" cy="548310"/>
          </a:xfrm>
          <a:prstGeom prst="rect">
            <a:avLst/>
          </a:prstGeom>
          <a:solidFill>
            <a:srgbClr val="00CC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p:cNvSpPr/>
          <p:nvPr/>
        </p:nvSpPr>
        <p:spPr bwMode="auto">
          <a:xfrm>
            <a:off x="5477584" y="2825496"/>
            <a:ext cx="904350" cy="1097280"/>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ectangle 18"/>
          <p:cNvSpPr/>
          <p:nvPr/>
        </p:nvSpPr>
        <p:spPr bwMode="auto">
          <a:xfrm>
            <a:off x="6385342" y="3368781"/>
            <a:ext cx="457200" cy="548310"/>
          </a:xfrm>
          <a:prstGeom prst="rect">
            <a:avLst/>
          </a:prstGeom>
          <a:solidFill>
            <a:srgbClr val="00CC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p:cNvSpPr/>
          <p:nvPr/>
        </p:nvSpPr>
        <p:spPr bwMode="auto">
          <a:xfrm>
            <a:off x="5475967" y="3922776"/>
            <a:ext cx="457200" cy="548640"/>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Rectangle 20"/>
          <p:cNvSpPr/>
          <p:nvPr/>
        </p:nvSpPr>
        <p:spPr bwMode="auto">
          <a:xfrm>
            <a:off x="1403645" y="2820140"/>
            <a:ext cx="457201" cy="1651275"/>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Rectangle 21"/>
          <p:cNvSpPr/>
          <p:nvPr/>
        </p:nvSpPr>
        <p:spPr bwMode="auto">
          <a:xfrm>
            <a:off x="5018189" y="2817258"/>
            <a:ext cx="455987" cy="1651275"/>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ectangle 22"/>
          <p:cNvSpPr/>
          <p:nvPr/>
        </p:nvSpPr>
        <p:spPr bwMode="auto">
          <a:xfrm>
            <a:off x="3785885" y="5469720"/>
            <a:ext cx="457200" cy="548310"/>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Rectangle 23"/>
          <p:cNvSpPr/>
          <p:nvPr/>
        </p:nvSpPr>
        <p:spPr>
          <a:xfrm>
            <a:off x="4332260" y="5560333"/>
            <a:ext cx="1620957" cy="369332"/>
          </a:xfrm>
          <a:prstGeom prst="rect">
            <a:avLst/>
          </a:prstGeom>
        </p:spPr>
        <p:txBody>
          <a:bodyPr wrap="none">
            <a:spAutoFit/>
          </a:bodyPr>
          <a:lstStyle/>
          <a:p>
            <a:pPr algn="ctr"/>
            <a:r>
              <a:rPr lang="en-US"/>
              <a:t>Glass formers</a:t>
            </a:r>
          </a:p>
        </p:txBody>
      </p:sp>
      <p:sp>
        <p:nvSpPr>
          <p:cNvPr id="25" name="Rectangle 24"/>
          <p:cNvSpPr/>
          <p:nvPr/>
        </p:nvSpPr>
        <p:spPr bwMode="auto">
          <a:xfrm>
            <a:off x="609600" y="5469720"/>
            <a:ext cx="457200" cy="548310"/>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 name="Rectangle 25"/>
          <p:cNvSpPr/>
          <p:nvPr/>
        </p:nvSpPr>
        <p:spPr>
          <a:xfrm>
            <a:off x="1169075" y="5560333"/>
            <a:ext cx="2031325" cy="369332"/>
          </a:xfrm>
          <a:prstGeom prst="rect">
            <a:avLst/>
          </a:prstGeom>
        </p:spPr>
        <p:txBody>
          <a:bodyPr wrap="none">
            <a:spAutoFit/>
          </a:bodyPr>
          <a:lstStyle/>
          <a:p>
            <a:pPr algn="ctr"/>
            <a:r>
              <a:rPr lang="en-US" dirty="0"/>
              <a:t>Network modifiers</a:t>
            </a:r>
          </a:p>
        </p:txBody>
      </p:sp>
      <p:sp>
        <p:nvSpPr>
          <p:cNvPr id="27" name="Rectangle 26"/>
          <p:cNvSpPr/>
          <p:nvPr/>
        </p:nvSpPr>
        <p:spPr bwMode="auto">
          <a:xfrm>
            <a:off x="6538702" y="5471490"/>
            <a:ext cx="457200" cy="548310"/>
          </a:xfrm>
          <a:prstGeom prst="rect">
            <a:avLst/>
          </a:prstGeom>
          <a:solidFill>
            <a:srgbClr val="00CC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 name="Rectangle 27"/>
          <p:cNvSpPr/>
          <p:nvPr/>
        </p:nvSpPr>
        <p:spPr>
          <a:xfrm>
            <a:off x="7104316" y="5562103"/>
            <a:ext cx="1582484" cy="369332"/>
          </a:xfrm>
          <a:prstGeom prst="rect">
            <a:avLst/>
          </a:prstGeom>
        </p:spPr>
        <p:txBody>
          <a:bodyPr wrap="none">
            <a:spAutoFit/>
          </a:bodyPr>
          <a:lstStyle/>
          <a:p>
            <a:pPr algn="ctr"/>
            <a:r>
              <a:rPr lang="en-US" dirty="0"/>
              <a:t>Intermediates</a:t>
            </a:r>
          </a:p>
        </p:txBody>
      </p:sp>
      <p:sp>
        <p:nvSpPr>
          <p:cNvPr id="29" name="Rounded Rectangle 28"/>
          <p:cNvSpPr/>
          <p:nvPr/>
        </p:nvSpPr>
        <p:spPr bwMode="auto">
          <a:xfrm>
            <a:off x="1804086" y="838200"/>
            <a:ext cx="3719794" cy="1523918"/>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285750" marR="0" indent="-285750" defTabSz="914400" rtl="0" eaLnBrk="0" fontAlgn="base" latinLnBrk="0" hangingPunct="0">
              <a:lnSpc>
                <a:spcPct val="100000"/>
              </a:lnSpc>
              <a:spcBef>
                <a:spcPts val="600"/>
              </a:spcBef>
              <a:spcAft>
                <a:spcPct val="0"/>
              </a:spcAft>
              <a:buClr>
                <a:srgbClr val="0000FF"/>
              </a:buClr>
              <a:buSzTx/>
              <a:buFont typeface="Wingdings" panose="05000000000000000000" pitchFamily="2" charset="2"/>
              <a:buChar char="ü"/>
              <a:tabLst/>
            </a:pPr>
            <a:r>
              <a:rPr lang="en-US" u="sng" dirty="0">
                <a:solidFill>
                  <a:schemeClr val="tx1"/>
                </a:solidFill>
                <a:latin typeface="Arial" charset="0"/>
              </a:rPr>
              <a:t>Glass</a:t>
            </a:r>
            <a:r>
              <a:rPr kumimoji="0" lang="en-US" sz="1800" b="0" i="0" u="sng" strike="noStrike" cap="none" normalizeH="0" baseline="0" dirty="0">
                <a:ln>
                  <a:noFill/>
                </a:ln>
                <a:solidFill>
                  <a:schemeClr val="tx1"/>
                </a:solidFill>
                <a:effectLst/>
                <a:latin typeface="Arial" charset="0"/>
              </a:rPr>
              <a:t> former:</a:t>
            </a:r>
            <a:r>
              <a:rPr kumimoji="0" lang="en-US" sz="1800" b="0" i="0" u="none" strike="noStrike" cap="none" normalizeH="0" baseline="0" dirty="0">
                <a:ln>
                  <a:noFill/>
                </a:ln>
                <a:solidFill>
                  <a:schemeClr val="tx1"/>
                </a:solidFill>
                <a:effectLst/>
                <a:latin typeface="Arial" charset="0"/>
              </a:rPr>
              <a:t> high valence state, covalent bonding with O</a:t>
            </a:r>
          </a:p>
          <a:p>
            <a:pPr marL="285750" marR="0" indent="-285750" defTabSz="914400" rtl="0" eaLnBrk="0" fontAlgn="base" latinLnBrk="0" hangingPunct="0">
              <a:lnSpc>
                <a:spcPct val="100000"/>
              </a:lnSpc>
              <a:spcBef>
                <a:spcPts val="600"/>
              </a:spcBef>
              <a:spcAft>
                <a:spcPct val="0"/>
              </a:spcAft>
              <a:buClr>
                <a:srgbClr val="0000FF"/>
              </a:buClr>
              <a:buSzTx/>
              <a:buFont typeface="Wingdings" panose="05000000000000000000" pitchFamily="2" charset="2"/>
              <a:buChar char="ü"/>
              <a:tabLst/>
            </a:pPr>
            <a:r>
              <a:rPr lang="en-US" u="sng" dirty="0">
                <a:solidFill>
                  <a:schemeClr val="tx1"/>
                </a:solidFill>
                <a:latin typeface="Arial" charset="0"/>
              </a:rPr>
              <a:t>Modifier:</a:t>
            </a:r>
            <a:r>
              <a:rPr lang="en-US" dirty="0">
                <a:solidFill>
                  <a:schemeClr val="tx1"/>
                </a:solidFill>
                <a:latin typeface="Arial" charset="0"/>
              </a:rPr>
              <a:t> low valence state, ionic bonding with O</a:t>
            </a:r>
          </a:p>
        </p:txBody>
      </p:sp>
      <p:sp>
        <p:nvSpPr>
          <p:cNvPr id="30" name="Rectangle 29"/>
          <p:cNvSpPr/>
          <p:nvPr/>
        </p:nvSpPr>
        <p:spPr bwMode="auto">
          <a:xfrm>
            <a:off x="5933167" y="1719648"/>
            <a:ext cx="457200" cy="548310"/>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1" name="Rectangle 30"/>
          <p:cNvSpPr/>
          <p:nvPr/>
        </p:nvSpPr>
        <p:spPr bwMode="auto">
          <a:xfrm>
            <a:off x="5926081" y="2280974"/>
            <a:ext cx="457200" cy="548640"/>
          </a:xfrm>
          <a:prstGeom prst="rect">
            <a:avLst/>
          </a:prstGeom>
          <a:solidFill>
            <a:srgbClr val="00CC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Slide Number Placeholder 1"/>
          <p:cNvSpPr>
            <a:spLocks noGrp="1"/>
          </p:cNvSpPr>
          <p:nvPr>
            <p:ph type="sldNum" sz="quarter" idx="11"/>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63241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Silica glass (SiO</a:t>
            </a:r>
            <a:r>
              <a:rPr lang="en-US" baseline="-25000" dirty="0"/>
              <a:t>2</a:t>
            </a:r>
            <a:r>
              <a:rPr lang="en-US" dirty="0"/>
              <a:t>)</a:t>
            </a:r>
          </a:p>
        </p:txBody>
      </p:sp>
      <p:sp>
        <p:nvSpPr>
          <p:cNvPr id="3" name="Content Placeholder 2"/>
          <p:cNvSpPr>
            <a:spLocks noGrp="1"/>
          </p:cNvSpPr>
          <p:nvPr>
            <p:ph idx="1"/>
          </p:nvPr>
        </p:nvSpPr>
        <p:spPr>
          <a:xfrm>
            <a:off x="457200" y="1575486"/>
            <a:ext cx="7924800" cy="4267200"/>
          </a:xfrm>
        </p:spPr>
        <p:txBody>
          <a:bodyPr/>
          <a:lstStyle/>
          <a:p>
            <a:r>
              <a:rPr lang="en-US" sz="2000" dirty="0"/>
              <a:t>A 3-D glass network predominantly consisting of corner-sharing SiO</a:t>
            </a:r>
            <a:r>
              <a:rPr lang="en-US" sz="2000" baseline="-25000" dirty="0"/>
              <a:t>4</a:t>
            </a:r>
            <a:r>
              <a:rPr lang="en-US" sz="2000" dirty="0"/>
              <a:t> tetrahedra interconnected by bridging oxygen (BO)</a:t>
            </a:r>
          </a:p>
          <a:p>
            <a:r>
              <a:rPr lang="en-US" sz="2000" dirty="0"/>
              <a:t>High network connectivity: high softening point, low diffusion coefficient, small coefficient of thermal expansion (CTE)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372" y="3239263"/>
            <a:ext cx="4567999" cy="302767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 r="2000" b="2703"/>
          <a:stretch/>
        </p:blipFill>
        <p:spPr>
          <a:xfrm>
            <a:off x="5592859" y="3290617"/>
            <a:ext cx="2804210" cy="3017507"/>
          </a:xfrm>
          <a:prstGeom prst="rect">
            <a:avLst/>
          </a:prstGeom>
        </p:spPr>
      </p:pic>
      <p:grpSp>
        <p:nvGrpSpPr>
          <p:cNvPr id="8" name="Group 7"/>
          <p:cNvGrpSpPr/>
          <p:nvPr/>
        </p:nvGrpSpPr>
        <p:grpSpPr>
          <a:xfrm>
            <a:off x="626076" y="3142468"/>
            <a:ext cx="4563320" cy="3258332"/>
            <a:chOff x="609600" y="3142468"/>
            <a:chExt cx="4563320" cy="3258332"/>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3142468"/>
              <a:ext cx="4563320" cy="3258332"/>
            </a:xfrm>
            <a:prstGeom prst="rect">
              <a:avLst/>
            </a:prstGeom>
          </p:spPr>
        </p:pic>
        <p:sp>
          <p:nvSpPr>
            <p:cNvPr id="7" name="TextBox 6"/>
            <p:cNvSpPr txBox="1"/>
            <p:nvPr/>
          </p:nvSpPr>
          <p:spPr>
            <a:xfrm>
              <a:off x="3815107" y="3187777"/>
              <a:ext cx="1208985" cy="338554"/>
            </a:xfrm>
            <a:prstGeom prst="rect">
              <a:avLst/>
            </a:prstGeom>
            <a:noFill/>
          </p:spPr>
          <p:txBody>
            <a:bodyPr wrap="none" rtlCol="0">
              <a:spAutoFit/>
            </a:bodyPr>
            <a:lstStyle/>
            <a:p>
              <a:r>
                <a:rPr lang="en-US" sz="1600" dirty="0" err="1"/>
                <a:t>Cristobalite</a:t>
              </a:r>
              <a:endParaRPr lang="en-US" sz="1600" dirty="0"/>
            </a:p>
          </p:txBody>
        </p:sp>
      </p:grpSp>
      <p:sp>
        <p:nvSpPr>
          <p:cNvPr id="9" name="Slide Number Placeholder 8"/>
          <p:cNvSpPr>
            <a:spLocks noGrp="1"/>
          </p:cNvSpPr>
          <p:nvPr>
            <p:ph type="sldNum" sz="quarter" idx="11"/>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24192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Volume anomaly in silica glass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68162"/>
            <a:ext cx="6856701" cy="4724400"/>
          </a:xfrm>
          <a:prstGeom prst="rect">
            <a:avLst/>
          </a:prstGeom>
        </p:spPr>
      </p:pic>
      <p:sp>
        <p:nvSpPr>
          <p:cNvPr id="3" name="Slide Number Placeholder 2"/>
          <p:cNvSpPr>
            <a:spLocks noGrp="1"/>
          </p:cNvSpPr>
          <p:nvPr>
            <p:ph type="sldNum" sz="quarter" idx="11"/>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63504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990600"/>
          </a:xfrm>
        </p:spPr>
        <p:txBody>
          <a:bodyPr/>
          <a:lstStyle/>
          <a:p>
            <a:r>
              <a:rPr lang="en-US" sz="2800" dirty="0"/>
              <a:t>Alkali silicate glass</a:t>
            </a:r>
          </a:p>
        </p:txBody>
      </p:sp>
      <p:sp>
        <p:nvSpPr>
          <p:cNvPr id="3" name="Content Placeholder 2"/>
          <p:cNvSpPr>
            <a:spLocks noGrp="1"/>
          </p:cNvSpPr>
          <p:nvPr>
            <p:ph idx="1"/>
          </p:nvPr>
        </p:nvSpPr>
        <p:spPr>
          <a:xfrm>
            <a:off x="457200" y="1439562"/>
            <a:ext cx="8077200" cy="4267200"/>
          </a:xfrm>
        </p:spPr>
        <p:txBody>
          <a:bodyPr/>
          <a:lstStyle/>
          <a:p>
            <a:pPr>
              <a:spcBef>
                <a:spcPts val="600"/>
              </a:spcBef>
            </a:pPr>
            <a:r>
              <a:rPr lang="en-US" sz="2000" dirty="0"/>
              <a:t>Each alkali ion creates one non-bridging oxygen</a:t>
            </a:r>
          </a:p>
          <a:p>
            <a:pPr>
              <a:spcBef>
                <a:spcPts val="600"/>
              </a:spcBef>
            </a:pPr>
            <a:r>
              <a:rPr lang="en-US" sz="2000" dirty="0"/>
              <a:t>Reduced network connectivity: viscosity decreases (compared to silica at the same T), diffusion coefficient and CTE increases</a:t>
            </a:r>
          </a:p>
          <a:p>
            <a:pPr>
              <a:spcBef>
                <a:spcPts val="600"/>
              </a:spcBef>
            </a:pPr>
            <a:r>
              <a:rPr lang="en-US" sz="2000" dirty="0"/>
              <a:t>Increased ionic conductivity, reduced chemical resistance</a:t>
            </a:r>
          </a:p>
        </p:txBody>
      </p:sp>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110" y="3065059"/>
            <a:ext cx="1942690" cy="2872361"/>
          </a:xfrm>
          <a:prstGeom prst="rect">
            <a:avLst/>
          </a:prstGeom>
        </p:spPr>
      </p:pic>
      <p:pic>
        <p:nvPicPr>
          <p:cNvPr id="80" name="Picture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2261" y="3060705"/>
            <a:ext cx="2523728" cy="2901429"/>
          </a:xfrm>
          <a:prstGeom prst="rect">
            <a:avLst/>
          </a:prstGeom>
        </p:spPr>
      </p:pic>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1947" y="3045939"/>
            <a:ext cx="2580929" cy="2926493"/>
          </a:xfrm>
          <a:prstGeom prst="rect">
            <a:avLst/>
          </a:prstGeom>
        </p:spPr>
      </p:pic>
      <p:cxnSp>
        <p:nvCxnSpPr>
          <p:cNvPr id="83" name="Straight Arrow Connector 82"/>
          <p:cNvCxnSpPr/>
          <p:nvPr/>
        </p:nvCxnSpPr>
        <p:spPr bwMode="auto">
          <a:xfrm>
            <a:off x="1301580" y="6175630"/>
            <a:ext cx="5029200" cy="0"/>
          </a:xfrm>
          <a:prstGeom prst="straightConnector1">
            <a:avLst/>
          </a:prstGeom>
          <a:solidFill>
            <a:schemeClr val="accent1"/>
          </a:solidFill>
          <a:ln w="22225" cap="flat" cmpd="sng" algn="ctr">
            <a:solidFill>
              <a:srgbClr val="0000FF"/>
            </a:solidFill>
            <a:prstDash val="solid"/>
            <a:round/>
            <a:headEnd type="none" w="med" len="med"/>
            <a:tailEnd type="stealth" w="lg" len="lg"/>
          </a:ln>
          <a:effectLst/>
        </p:spPr>
      </p:cxnSp>
      <p:sp>
        <p:nvSpPr>
          <p:cNvPr id="84" name="Rectangle 83"/>
          <p:cNvSpPr/>
          <p:nvPr/>
        </p:nvSpPr>
        <p:spPr>
          <a:xfrm>
            <a:off x="2214796" y="6243592"/>
            <a:ext cx="3288080" cy="369332"/>
          </a:xfrm>
          <a:prstGeom prst="rect">
            <a:avLst/>
          </a:prstGeom>
        </p:spPr>
        <p:txBody>
          <a:bodyPr wrap="none">
            <a:spAutoFit/>
          </a:bodyPr>
          <a:lstStyle/>
          <a:p>
            <a:r>
              <a:rPr lang="en-US" dirty="0">
                <a:solidFill>
                  <a:srgbClr val="0000FF"/>
                </a:solidFill>
              </a:rPr>
              <a:t>Increasing alkali concentration</a:t>
            </a:r>
          </a:p>
        </p:txBody>
      </p:sp>
      <p:sp>
        <p:nvSpPr>
          <p:cNvPr id="85" name="TextBox 84"/>
          <p:cNvSpPr txBox="1"/>
          <p:nvPr/>
        </p:nvSpPr>
        <p:spPr>
          <a:xfrm>
            <a:off x="6332838" y="5992338"/>
            <a:ext cx="1364476" cy="369332"/>
          </a:xfrm>
          <a:prstGeom prst="rect">
            <a:avLst/>
          </a:prstGeom>
          <a:noFill/>
        </p:spPr>
        <p:txBody>
          <a:bodyPr wrap="none" rtlCol="0">
            <a:spAutoFit/>
          </a:bodyPr>
          <a:lstStyle/>
          <a:p>
            <a:pPr algn="ctr"/>
            <a:r>
              <a:rPr lang="en-US" dirty="0"/>
              <a:t>Invert glass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249331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983161"/>
          </a:xfrm>
        </p:spPr>
        <p:txBody>
          <a:bodyPr/>
          <a:lstStyle/>
          <a:p>
            <a:r>
              <a:rPr lang="en-US" sz="2800" dirty="0"/>
              <a:t>Structural determination in alkali silicate glass</a:t>
            </a:r>
          </a:p>
        </p:txBody>
      </p:sp>
      <p:sp>
        <p:nvSpPr>
          <p:cNvPr id="3" name="Content Placeholder 2"/>
          <p:cNvSpPr>
            <a:spLocks noGrp="1"/>
          </p:cNvSpPr>
          <p:nvPr>
            <p:ph idx="1"/>
          </p:nvPr>
        </p:nvSpPr>
        <p:spPr>
          <a:xfrm>
            <a:off x="457200" y="1458096"/>
            <a:ext cx="4419600" cy="4800600"/>
          </a:xfrm>
        </p:spPr>
        <p:txBody>
          <a:bodyPr/>
          <a:lstStyle/>
          <a:p>
            <a:r>
              <a:rPr lang="en-US" sz="2000" i="1" dirty="0">
                <a:latin typeface="Times New Roman" panose="02020603050405020304" pitchFamily="18" charset="0"/>
                <a:cs typeface="Times New Roman" panose="02020603050405020304" pitchFamily="18" charset="0"/>
              </a:rPr>
              <a:t>Y </a:t>
            </a:r>
            <a:r>
              <a:rPr lang="en-US" sz="2000" dirty="0"/>
              <a:t>: the average number of corners shared per SiO</a:t>
            </a:r>
            <a:r>
              <a:rPr lang="en-US" sz="2000" baseline="-25000" dirty="0"/>
              <a:t>4</a:t>
            </a:r>
            <a:r>
              <a:rPr lang="en-US" sz="2000" dirty="0"/>
              <a:t> tetrahedron</a:t>
            </a:r>
          </a:p>
          <a:p>
            <a:r>
              <a:rPr lang="en-US" sz="2000" dirty="0"/>
              <a:t>In a glass with molar composition: </a:t>
            </a:r>
            <a:r>
              <a:rPr lang="en-US" sz="2000" i="1" dirty="0">
                <a:latin typeface="Times New Roman" panose="02020603050405020304" pitchFamily="18" charset="0"/>
                <a:cs typeface="Times New Roman" panose="02020603050405020304" pitchFamily="18" charset="0"/>
              </a:rPr>
              <a:t>x</a:t>
            </a:r>
            <a:r>
              <a:rPr lang="en-US" sz="2000" dirty="0"/>
              <a:t> Na</a:t>
            </a:r>
            <a:r>
              <a:rPr lang="en-US" sz="2000" baseline="-25000" dirty="0"/>
              <a:t>2</a:t>
            </a:r>
            <a:r>
              <a:rPr lang="en-US" sz="2000" dirty="0"/>
              <a:t>O · (</a:t>
            </a:r>
            <a:r>
              <a:rPr lang="en-US" sz="2000" dirty="0">
                <a:latin typeface="Times New Roman" panose="02020603050405020304" pitchFamily="18" charset="0"/>
                <a:cs typeface="Times New Roman" panose="02020603050405020304" pitchFamily="18" charset="0"/>
              </a:rPr>
              <a:t>1-</a:t>
            </a:r>
            <a:r>
              <a:rPr lang="en-US" sz="2000" i="1" dirty="0">
                <a:latin typeface="Times New Roman" panose="02020603050405020304" pitchFamily="18" charset="0"/>
                <a:cs typeface="Times New Roman" panose="02020603050405020304" pitchFamily="18" charset="0"/>
              </a:rPr>
              <a:t>x</a:t>
            </a:r>
            <a:r>
              <a:rPr lang="en-US" sz="2000" dirty="0"/>
              <a:t>) SiO</a:t>
            </a:r>
            <a:r>
              <a:rPr lang="en-US" sz="2000" baseline="-25000" dirty="0"/>
              <a:t>2</a:t>
            </a:r>
            <a:endParaRPr lang="en-US" sz="2000" dirty="0"/>
          </a:p>
          <a:p>
            <a:pPr lvl="1"/>
            <a:r>
              <a:rPr lang="en-US" dirty="0"/>
              <a:t>Number of NBO per mole: 2</a:t>
            </a:r>
            <a:r>
              <a:rPr lang="en-US" i="1" dirty="0">
                <a:latin typeface="Times New Roman" panose="02020603050405020304" pitchFamily="18" charset="0"/>
                <a:cs typeface="Times New Roman" panose="02020603050405020304" pitchFamily="18" charset="0"/>
              </a:rPr>
              <a:t>x</a:t>
            </a:r>
            <a:endParaRPr lang="en-US" dirty="0"/>
          </a:p>
          <a:p>
            <a:pPr lvl="1"/>
            <a:r>
              <a:rPr lang="en-US" dirty="0"/>
              <a:t>Number of BO per mole: 2-3</a:t>
            </a:r>
            <a:r>
              <a:rPr lang="en-US" i="1" dirty="0">
                <a:latin typeface="Times New Roman" panose="02020603050405020304" pitchFamily="18" charset="0"/>
                <a:cs typeface="Times New Roman" panose="02020603050405020304" pitchFamily="18" charset="0"/>
              </a:rPr>
              <a:t>x</a:t>
            </a:r>
            <a:endParaRPr lang="en-US" dirty="0"/>
          </a:p>
          <a:p>
            <a:pPr lvl="1"/>
            <a:r>
              <a:rPr lang="en-US" dirty="0"/>
              <a:t>Number of corners shared per mole: (2-3</a:t>
            </a:r>
            <a:r>
              <a:rPr lang="en-US" i="1" dirty="0">
                <a:latin typeface="Times New Roman" panose="02020603050405020304" pitchFamily="18" charset="0"/>
                <a:cs typeface="Times New Roman" panose="02020603050405020304" pitchFamily="18" charset="0"/>
              </a:rPr>
              <a:t>x</a:t>
            </a:r>
            <a:r>
              <a:rPr lang="en-US" dirty="0"/>
              <a:t>) × 2 = 4-6</a:t>
            </a:r>
            <a:r>
              <a:rPr lang="en-US" i="1" dirty="0">
                <a:latin typeface="Times New Roman" panose="02020603050405020304" pitchFamily="18" charset="0"/>
                <a:cs typeface="Times New Roman" panose="02020603050405020304" pitchFamily="18" charset="0"/>
              </a:rPr>
              <a:t>x</a:t>
            </a:r>
            <a:endParaRPr lang="en-US" dirty="0"/>
          </a:p>
          <a:p>
            <a:pPr lvl="1"/>
            <a:r>
              <a:rPr lang="en-US" dirty="0"/>
              <a:t>Number of tetrahedra per mole: 1-</a:t>
            </a:r>
            <a:r>
              <a:rPr lang="en-US" i="1" dirty="0">
                <a:latin typeface="Times New Roman" panose="02020603050405020304" pitchFamily="18" charset="0"/>
                <a:cs typeface="Times New Roman" panose="02020603050405020304" pitchFamily="18" charset="0"/>
              </a:rPr>
              <a:t>x</a:t>
            </a:r>
            <a:endParaRPr lang="en-US" dirty="0"/>
          </a:p>
          <a:p>
            <a:pPr lvl="1"/>
            <a:r>
              <a:rPr lang="en-US" i="1" dirty="0">
                <a:latin typeface="Times New Roman" panose="02020603050405020304" pitchFamily="18" charset="0"/>
                <a:cs typeface="Times New Roman" panose="02020603050405020304" pitchFamily="18" charset="0"/>
              </a:rPr>
              <a:t>Y </a:t>
            </a:r>
            <a:r>
              <a:rPr lang="en-US" dirty="0"/>
              <a:t>= (4-6</a:t>
            </a:r>
            <a:r>
              <a:rPr lang="en-US" i="1" dirty="0">
                <a:latin typeface="Times New Roman" panose="02020603050405020304" pitchFamily="18" charset="0"/>
                <a:cs typeface="Times New Roman" panose="02020603050405020304" pitchFamily="18" charset="0"/>
              </a:rPr>
              <a:t>x</a:t>
            </a:r>
            <a:r>
              <a:rPr lang="en-US" dirty="0"/>
              <a:t>) / (1-</a:t>
            </a:r>
            <a:r>
              <a:rPr lang="en-US" i="1" dirty="0">
                <a:latin typeface="Times New Roman" panose="02020603050405020304" pitchFamily="18" charset="0"/>
                <a:cs typeface="Times New Roman" panose="02020603050405020304" pitchFamily="18" charset="0"/>
              </a:rPr>
              <a:t>x</a:t>
            </a:r>
            <a:r>
              <a:rPr lang="en-US" dirty="0"/>
              <a:t>)</a:t>
            </a:r>
          </a:p>
          <a:p>
            <a:pPr marL="342900" lvl="1" indent="-342900">
              <a:buClr>
                <a:schemeClr val="tx2"/>
              </a:buClr>
              <a:buSzPct val="75000"/>
              <a:buFont typeface="Wingdings" pitchFamily="2" charset="2"/>
              <a:buChar char="n"/>
            </a:pPr>
            <a:r>
              <a:rPr lang="en-US" sz="2000" dirty="0"/>
              <a:t>Onset of inverted glass structure: </a:t>
            </a:r>
            <a:r>
              <a:rPr lang="en-US" i="1" dirty="0">
                <a:latin typeface="Times New Roman" panose="02020603050405020304" pitchFamily="18" charset="0"/>
                <a:cs typeface="Times New Roman" panose="02020603050405020304" pitchFamily="18" charset="0"/>
              </a:rPr>
              <a:t>Y </a:t>
            </a:r>
            <a:r>
              <a:rPr lang="en-US" dirty="0"/>
              <a:t>= 2, </a:t>
            </a:r>
            <a:r>
              <a:rPr lang="en-US" i="1" dirty="0">
                <a:latin typeface="Times New Roman" panose="02020603050405020304" pitchFamily="18" charset="0"/>
                <a:cs typeface="Times New Roman" panose="02020603050405020304" pitchFamily="18" charset="0"/>
              </a:rPr>
              <a:t>x</a:t>
            </a:r>
            <a:r>
              <a:rPr lang="en-US" dirty="0"/>
              <a:t> = 0.5</a:t>
            </a:r>
          </a:p>
        </p:txBody>
      </p:sp>
      <p:grpSp>
        <p:nvGrpSpPr>
          <p:cNvPr id="17" name="Group 16"/>
          <p:cNvGrpSpPr/>
          <p:nvPr/>
        </p:nvGrpSpPr>
        <p:grpSpPr>
          <a:xfrm>
            <a:off x="5088924" y="1542472"/>
            <a:ext cx="3369276" cy="4951690"/>
            <a:chOff x="5088924" y="1591900"/>
            <a:chExt cx="3369276" cy="495169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1" y="1591900"/>
              <a:ext cx="2971799" cy="4663877"/>
            </a:xfrm>
            <a:prstGeom prst="rect">
              <a:avLst/>
            </a:prstGeom>
          </p:spPr>
        </p:pic>
        <p:sp>
          <p:nvSpPr>
            <p:cNvPr id="6" name="TextBox 5"/>
            <p:cNvSpPr txBox="1"/>
            <p:nvPr/>
          </p:nvSpPr>
          <p:spPr>
            <a:xfrm>
              <a:off x="5905326" y="1807516"/>
              <a:ext cx="2155398" cy="369332"/>
            </a:xfrm>
            <a:prstGeom prst="rect">
              <a:avLst/>
            </a:prstGeom>
            <a:noFill/>
          </p:spPr>
          <p:txBody>
            <a:bodyPr wrap="none" rtlCol="0">
              <a:spAutoFit/>
            </a:bodyPr>
            <a:lstStyle/>
            <a:p>
              <a:pPr algn="ctr"/>
              <a:r>
                <a:rPr lang="en-US" dirty="0"/>
                <a:t>Viscosity isotherms</a:t>
              </a:r>
            </a:p>
          </p:txBody>
        </p:sp>
        <p:sp>
          <p:nvSpPr>
            <p:cNvPr id="7" name="TextBox 6"/>
            <p:cNvSpPr txBox="1"/>
            <p:nvPr/>
          </p:nvSpPr>
          <p:spPr>
            <a:xfrm>
              <a:off x="6827000" y="6174258"/>
              <a:ext cx="312906" cy="369332"/>
            </a:xfrm>
            <a:prstGeom prst="rect">
              <a:avLst/>
            </a:prstGeom>
            <a:noFill/>
          </p:spPr>
          <p:txBody>
            <a:bodyPr wrap="none" rtlCol="0">
              <a:spAutoFit/>
            </a:bodyPr>
            <a:lstStyle/>
            <a:p>
              <a:pPr algn="ctr"/>
              <a:r>
                <a:rPr lang="en-US" i="1" dirty="0">
                  <a:latin typeface="Times New Roman" panose="02020603050405020304" pitchFamily="18" charset="0"/>
                  <a:cs typeface="Times New Roman" panose="02020603050405020304" pitchFamily="18" charset="0"/>
                </a:rPr>
                <a:t>Y</a:t>
              </a:r>
            </a:p>
          </p:txBody>
        </p:sp>
        <p:sp>
          <p:nvSpPr>
            <p:cNvPr id="8" name="TextBox 7"/>
            <p:cNvSpPr txBox="1"/>
            <p:nvPr/>
          </p:nvSpPr>
          <p:spPr>
            <a:xfrm rot="16200000">
              <a:off x="4469523" y="3673730"/>
              <a:ext cx="1608134"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log</a:t>
              </a:r>
              <a:r>
                <a:rPr lang="en-US" baseline="-25000" dirty="0">
                  <a:latin typeface="Times New Roman" panose="02020603050405020304" pitchFamily="18" charset="0"/>
                  <a:cs typeface="Times New Roman" panose="02020603050405020304" pitchFamily="18" charset="0"/>
                </a:rPr>
                <a:t>10</a:t>
              </a:r>
              <a:r>
                <a:rPr lang="en-US" dirty="0">
                  <a:latin typeface="Times New Roman" panose="02020603050405020304" pitchFamily="18" charset="0"/>
                  <a:cs typeface="Times New Roman" panose="02020603050405020304" pitchFamily="18" charset="0"/>
                </a:rPr>
                <a:t>(viscosity)</a:t>
              </a:r>
            </a:p>
          </p:txBody>
        </p:sp>
        <p:cxnSp>
          <p:nvCxnSpPr>
            <p:cNvPr id="11" name="Straight Connector 10"/>
            <p:cNvCxnSpPr/>
            <p:nvPr/>
          </p:nvCxnSpPr>
          <p:spPr bwMode="auto">
            <a:xfrm flipH="1" flipV="1">
              <a:off x="6730314" y="2743200"/>
              <a:ext cx="0" cy="3361038"/>
            </a:xfrm>
            <a:prstGeom prst="line">
              <a:avLst/>
            </a:prstGeom>
            <a:solidFill>
              <a:schemeClr val="accent1"/>
            </a:solidFill>
            <a:ln w="12700" cap="flat" cmpd="sng" algn="ctr">
              <a:solidFill>
                <a:srgbClr val="FF0000"/>
              </a:solidFill>
              <a:prstDash val="dash"/>
              <a:round/>
              <a:headEnd type="none" w="med" len="med"/>
              <a:tailEnd type="none" w="med" len="med"/>
            </a:ln>
            <a:effectLst/>
          </p:spPr>
        </p:cxnSp>
        <p:sp>
          <p:nvSpPr>
            <p:cNvPr id="16" name="Rectangle 15"/>
            <p:cNvSpPr/>
            <p:nvPr/>
          </p:nvSpPr>
          <p:spPr>
            <a:xfrm>
              <a:off x="6381500" y="2384226"/>
              <a:ext cx="697627" cy="369332"/>
            </a:xfrm>
            <a:prstGeom prst="rect">
              <a:avLst/>
            </a:prstGeom>
          </p:spPr>
          <p:txBody>
            <a:bodyPr wrap="none">
              <a:spAutoFit/>
            </a:bodyPr>
            <a:lstStyle/>
            <a:p>
              <a:pPr algn="ctr"/>
              <a:r>
                <a:rPr lang="en-US" i="1" dirty="0">
                  <a:solidFill>
                    <a:srgbClr val="FF0000"/>
                  </a:solidFill>
                  <a:latin typeface="Times New Roman" panose="02020603050405020304" pitchFamily="18" charset="0"/>
                  <a:cs typeface="Times New Roman" panose="02020603050405020304" pitchFamily="18" charset="0"/>
                </a:rPr>
                <a:t>Y </a:t>
              </a:r>
              <a:r>
                <a:rPr lang="en-US" dirty="0">
                  <a:solidFill>
                    <a:srgbClr val="FF0000"/>
                  </a:solidFill>
                </a:rPr>
                <a:t>= 2</a:t>
              </a:r>
            </a:p>
          </p:txBody>
        </p:sp>
      </p:grpSp>
      <p:sp>
        <p:nvSpPr>
          <p:cNvPr id="4" name="Slide Number Placeholder 3"/>
          <p:cNvSpPr>
            <a:spLocks noGrp="1"/>
          </p:cNvSpPr>
          <p:nvPr>
            <p:ph type="sldNum" sz="quarter" idx="11"/>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69346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Pix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Guided Wave Optics</Template>
  <TotalTime>18611</TotalTime>
  <Words>1418</Words>
  <Application>Microsoft Office PowerPoint</Application>
  <PresentationFormat>On-screen Show (4:3)</PresentationFormat>
  <Paragraphs>266</Paragraphs>
  <Slides>23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SimSun</vt:lpstr>
      <vt:lpstr>Arial</vt:lpstr>
      <vt:lpstr>Arial Black</vt:lpstr>
      <vt:lpstr>Calibri</vt:lpstr>
      <vt:lpstr>Times New Roman</vt:lpstr>
      <vt:lpstr>Wingdings</vt:lpstr>
      <vt:lpstr>Pixel</vt:lpstr>
      <vt:lpstr>MIT 3.071 Amorphous Materials  2: Classes of Amorphous Materials</vt:lpstr>
      <vt:lpstr>After-class reading list</vt:lpstr>
      <vt:lpstr>Network formers, modifiers and intermediates</vt:lpstr>
      <vt:lpstr>Network formers, modifiers and intermediates</vt:lpstr>
      <vt:lpstr>PowerPoint Presentation</vt:lpstr>
      <vt:lpstr>Silica glass (SiO2)</vt:lpstr>
      <vt:lpstr>Volume anomaly in silica glass </vt:lpstr>
      <vt:lpstr>Alkali silicate glass</vt:lpstr>
      <vt:lpstr>Structural determination in alkali silicate glass</vt:lpstr>
      <vt:lpstr>Alkali-alkaline earth-silicate glass</vt:lpstr>
      <vt:lpstr>Borate glass</vt:lpstr>
      <vt:lpstr>Borate glass</vt:lpstr>
      <vt:lpstr>The Boron anomaly</vt:lpstr>
      <vt:lpstr>Various properties of lithium borate glass</vt:lpstr>
      <vt:lpstr>(Alkali) borosilicate glass</vt:lpstr>
      <vt:lpstr>(Alkali) aluminosilicate glass</vt:lpstr>
      <vt:lpstr>Chalcogenide glass (ChG)</vt:lpstr>
      <vt:lpstr>Amorphous semiconductors</vt:lpstr>
      <vt:lpstr>Metallic glass (amorphous metal, glassy metal)</vt:lpstr>
      <vt:lpstr>Other glass groups and glass formers</vt:lpstr>
      <vt:lpstr>Representation of glass composition</vt:lpstr>
      <vt:lpstr>Summary</vt:lpstr>
      <vt:lpstr>Summary of oxide glass chemistry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MSEG 803 Equilibria in Material Systems</dc:title>
  <dc:creator>hjj</dc:creator>
  <cp:lastModifiedBy>JJ HU</cp:lastModifiedBy>
  <cp:revision>2716</cp:revision>
  <dcterms:created xsi:type="dcterms:W3CDTF">2006-08-16T00:00:00Z</dcterms:created>
  <dcterms:modified xsi:type="dcterms:W3CDTF">2019-10-23T13:43:10Z</dcterms:modified>
</cp:coreProperties>
</file>