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81" r:id="rId3"/>
    <p:sldId id="310" r:id="rId4"/>
    <p:sldId id="317" r:id="rId5"/>
    <p:sldId id="284" r:id="rId6"/>
    <p:sldId id="320" r:id="rId7"/>
    <p:sldId id="321" r:id="rId8"/>
    <p:sldId id="286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313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5" r:id="rId26"/>
    <p:sldId id="306" r:id="rId27"/>
    <p:sldId id="307" r:id="rId28"/>
    <p:sldId id="319" r:id="rId29"/>
    <p:sldId id="308" r:id="rId30"/>
    <p:sldId id="309" r:id="rId31"/>
    <p:sldId id="311" r:id="rId32"/>
    <p:sldId id="314" r:id="rId33"/>
    <p:sldId id="315" r:id="rId34"/>
    <p:sldId id="312" r:id="rId35"/>
    <p:sldId id="31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820D"/>
    <a:srgbClr val="F5770F"/>
    <a:srgbClr val="0000FF"/>
    <a:srgbClr val="339933"/>
    <a:srgbClr val="006600"/>
    <a:srgbClr val="C54646"/>
    <a:srgbClr val="00CC00"/>
    <a:srgbClr val="89CC40"/>
    <a:srgbClr val="D1E1FF"/>
    <a:srgbClr val="AB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3" autoAdjust="0"/>
    <p:restoredTop sz="93305" autoAdjust="0"/>
  </p:normalViewPr>
  <p:slideViewPr>
    <p:cSldViewPr>
      <p:cViewPr varScale="1">
        <p:scale>
          <a:sx n="89" d="100"/>
          <a:sy n="89" d="100"/>
        </p:scale>
        <p:origin x="945" y="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9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9cbafaa3520ff22" providerId="LiveId" clId="{F7379891-EB95-4962-AEC8-D9A5E9D0F413}"/>
    <pc:docChg chg="undo custSel addSld delSld modSld">
      <pc:chgData name="" userId="f9cbafaa3520ff22" providerId="LiveId" clId="{F7379891-EB95-4962-AEC8-D9A5E9D0F413}" dt="2021-03-17T02:31:33.517" v="99" actId="1036"/>
      <pc:docMkLst>
        <pc:docMk/>
      </pc:docMkLst>
      <pc:sldChg chg="addSp delSp modSp add">
        <pc:chgData name="" userId="f9cbafaa3520ff22" providerId="LiveId" clId="{F7379891-EB95-4962-AEC8-D9A5E9D0F413}" dt="2021-03-14T19:57:04.229" v="67" actId="1037"/>
        <pc:sldMkLst>
          <pc:docMk/>
          <pc:sldMk cId="124812994" sldId="318"/>
        </pc:sldMkLst>
        <pc:spChg chg="add mod">
          <ac:chgData name="" userId="f9cbafaa3520ff22" providerId="LiveId" clId="{F7379891-EB95-4962-AEC8-D9A5E9D0F413}" dt="2021-03-14T19:57:04.229" v="67" actId="1037"/>
          <ac:spMkLst>
            <pc:docMk/>
            <pc:sldMk cId="124812994" sldId="318"/>
            <ac:spMk id="3" creationId="{316E8816-0DB7-4DB6-BE10-4FEABE65C6CF}"/>
          </ac:spMkLst>
        </pc:spChg>
        <pc:spChg chg="add del">
          <ac:chgData name="" userId="f9cbafaa3520ff22" providerId="LiveId" clId="{F7379891-EB95-4962-AEC8-D9A5E9D0F413}" dt="2021-03-14T19:56:04.244" v="47"/>
          <ac:spMkLst>
            <pc:docMk/>
            <pc:sldMk cId="124812994" sldId="318"/>
            <ac:spMk id="4" creationId="{9E7CC283-B571-40AC-BFE8-5B223C3428E3}"/>
          </ac:spMkLst>
        </pc:spChg>
        <pc:spChg chg="add mod">
          <ac:chgData name="" userId="f9cbafaa3520ff22" providerId="LiveId" clId="{F7379891-EB95-4962-AEC8-D9A5E9D0F413}" dt="2021-03-14T19:57:04.229" v="67" actId="1037"/>
          <ac:spMkLst>
            <pc:docMk/>
            <pc:sldMk cId="124812994" sldId="318"/>
            <ac:spMk id="5" creationId="{EF12D1EC-AF0A-4575-98B9-FE8AF15C5C34}"/>
          </ac:spMkLst>
        </pc:spChg>
        <pc:picChg chg="add mod">
          <ac:chgData name="" userId="f9cbafaa3520ff22" providerId="LiveId" clId="{F7379891-EB95-4962-AEC8-D9A5E9D0F413}" dt="2021-03-14T19:57:04.229" v="67" actId="1037"/>
          <ac:picMkLst>
            <pc:docMk/>
            <pc:sldMk cId="124812994" sldId="318"/>
            <ac:picMk id="25602" creationId="{12A836C4-7536-4975-B7A1-DABB36C691A1}"/>
          </ac:picMkLst>
        </pc:picChg>
      </pc:sldChg>
      <pc:sldChg chg="addSp delSp modSp add">
        <pc:chgData name="" userId="f9cbafaa3520ff22" providerId="LiveId" clId="{F7379891-EB95-4962-AEC8-D9A5E9D0F413}" dt="2021-03-17T02:31:33.517" v="99" actId="1036"/>
        <pc:sldMkLst>
          <pc:docMk/>
          <pc:sldMk cId="2943850406" sldId="319"/>
        </pc:sldMkLst>
        <pc:spChg chg="del">
          <ac:chgData name="" userId="f9cbafaa3520ff22" providerId="LiveId" clId="{F7379891-EB95-4962-AEC8-D9A5E9D0F413}" dt="2021-03-17T02:29:21.049" v="69" actId="478"/>
          <ac:spMkLst>
            <pc:docMk/>
            <pc:sldMk cId="2943850406" sldId="319"/>
            <ac:spMk id="11" creationId="{00000000-0000-0000-0000-000000000000}"/>
          </ac:spMkLst>
        </pc:spChg>
        <pc:graphicFrameChg chg="del">
          <ac:chgData name="" userId="f9cbafaa3520ff22" providerId="LiveId" clId="{F7379891-EB95-4962-AEC8-D9A5E9D0F413}" dt="2021-03-17T02:29:21.049" v="69" actId="478"/>
          <ac:graphicFrameMkLst>
            <pc:docMk/>
            <pc:sldMk cId="2943850406" sldId="319"/>
            <ac:graphicFrameMk id="7" creationId="{00000000-0000-0000-0000-000000000000}"/>
          </ac:graphicFrameMkLst>
        </pc:graphicFrameChg>
        <pc:graphicFrameChg chg="del">
          <ac:chgData name="" userId="f9cbafaa3520ff22" providerId="LiveId" clId="{F7379891-EB95-4962-AEC8-D9A5E9D0F413}" dt="2021-03-17T02:31:23.188" v="94" actId="478"/>
          <ac:graphicFrameMkLst>
            <pc:docMk/>
            <pc:sldMk cId="2943850406" sldId="319"/>
            <ac:graphicFrameMk id="10" creationId="{00000000-0000-0000-0000-000000000000}"/>
          </ac:graphicFrameMkLst>
        </pc:graphicFrameChg>
        <pc:graphicFrameChg chg="del">
          <ac:chgData name="" userId="f9cbafaa3520ff22" providerId="LiveId" clId="{F7379891-EB95-4962-AEC8-D9A5E9D0F413}" dt="2021-03-17T02:29:21.049" v="69" actId="478"/>
          <ac:graphicFrameMkLst>
            <pc:docMk/>
            <pc:sldMk cId="2943850406" sldId="319"/>
            <ac:graphicFrameMk id="12" creationId="{00000000-0000-0000-0000-000000000000}"/>
          </ac:graphicFrameMkLst>
        </pc:graphicFrameChg>
        <pc:graphicFrameChg chg="add mod ord">
          <ac:chgData name="" userId="f9cbafaa3520ff22" providerId="LiveId" clId="{F7379891-EB95-4962-AEC8-D9A5E9D0F413}" dt="2021-03-17T02:31:21.043" v="93" actId="167"/>
          <ac:graphicFrameMkLst>
            <pc:docMk/>
            <pc:sldMk cId="2943850406" sldId="319"/>
            <ac:graphicFrameMk id="13" creationId="{302B2EC2-C7DC-472F-9B18-2BF72BBBC708}"/>
          </ac:graphicFrameMkLst>
        </pc:graphicFrameChg>
        <pc:picChg chg="del">
          <ac:chgData name="" userId="f9cbafaa3520ff22" providerId="LiveId" clId="{F7379891-EB95-4962-AEC8-D9A5E9D0F413}" dt="2021-03-17T02:29:21.049" v="69" actId="478"/>
          <ac:picMkLst>
            <pc:docMk/>
            <pc:sldMk cId="2943850406" sldId="319"/>
            <ac:picMk id="6" creationId="{00000000-0000-0000-0000-000000000000}"/>
          </ac:picMkLst>
        </pc:picChg>
        <pc:picChg chg="add mod">
          <ac:chgData name="" userId="f9cbafaa3520ff22" providerId="LiveId" clId="{F7379891-EB95-4962-AEC8-D9A5E9D0F413}" dt="2021-03-17T02:31:33.517" v="99" actId="1036"/>
          <ac:picMkLst>
            <pc:docMk/>
            <pc:sldMk cId="2943850406" sldId="319"/>
            <ac:picMk id="8" creationId="{7F93218B-7825-40D4-854E-8ACB504AB06B}"/>
          </ac:picMkLst>
        </pc:picChg>
      </pc:sldChg>
    </pc:docChg>
  </pc:docChgLst>
  <pc:docChgLst>
    <pc:chgData name="JJ HU" userId="f9cbafaa3520ff22" providerId="LiveId" clId="{A6BA2FFC-92CC-4E9A-9FE3-67B8F452755F}"/>
    <pc:docChg chg="addSld delSld modSld">
      <pc:chgData name="JJ HU" userId="f9cbafaa3520ff22" providerId="LiveId" clId="{A6BA2FFC-92CC-4E9A-9FE3-67B8F452755F}" dt="2024-02-29T18:58:33.472" v="3" actId="47"/>
      <pc:docMkLst>
        <pc:docMk/>
      </pc:docMkLst>
      <pc:sldChg chg="del">
        <pc:chgData name="JJ HU" userId="f9cbafaa3520ff22" providerId="LiveId" clId="{A6BA2FFC-92CC-4E9A-9FE3-67B8F452755F}" dt="2024-02-29T18:58:33.472" v="3" actId="47"/>
        <pc:sldMkLst>
          <pc:docMk/>
          <pc:sldMk cId="3889198019" sldId="296"/>
        </pc:sldMkLst>
      </pc:sldChg>
      <pc:sldChg chg="del">
        <pc:chgData name="JJ HU" userId="f9cbafaa3520ff22" providerId="LiveId" clId="{A6BA2FFC-92CC-4E9A-9FE3-67B8F452755F}" dt="2024-02-28T02:41:23.616" v="2" actId="47"/>
        <pc:sldMkLst>
          <pc:docMk/>
          <pc:sldMk cId="3491688691" sldId="304"/>
        </pc:sldMkLst>
      </pc:sldChg>
      <pc:sldChg chg="del">
        <pc:chgData name="JJ HU" userId="f9cbafaa3520ff22" providerId="LiveId" clId="{A6BA2FFC-92CC-4E9A-9FE3-67B8F452755F}" dt="2024-02-26T20:44:14.960" v="0" actId="47"/>
        <pc:sldMkLst>
          <pc:docMk/>
          <pc:sldMk cId="124812994" sldId="318"/>
        </pc:sldMkLst>
      </pc:sldChg>
      <pc:sldChg chg="add">
        <pc:chgData name="JJ HU" userId="f9cbafaa3520ff22" providerId="LiveId" clId="{A6BA2FFC-92CC-4E9A-9FE3-67B8F452755F}" dt="2024-02-28T02:40:46.283" v="1"/>
        <pc:sldMkLst>
          <pc:docMk/>
          <pc:sldMk cId="380458853" sldId="320"/>
        </pc:sldMkLst>
      </pc:sldChg>
      <pc:sldChg chg="add">
        <pc:chgData name="JJ HU" userId="f9cbafaa3520ff22" providerId="LiveId" clId="{A6BA2FFC-92CC-4E9A-9FE3-67B8F452755F}" dt="2024-02-28T02:40:46.283" v="1"/>
        <pc:sldMkLst>
          <pc:docMk/>
          <pc:sldMk cId="896570749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801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04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45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Tool’s equation,</a:t>
            </a:r>
            <a:r>
              <a:rPr lang="en-US" baseline="0" dirty="0"/>
              <a:t> the first equation reduces to the free volume relaxation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36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in general the</a:t>
            </a:r>
            <a:r>
              <a:rPr lang="en-US" baseline="0" dirty="0"/>
              <a:t> relaxation time depends on </a:t>
            </a:r>
            <a:r>
              <a:rPr lang="en-US" baseline="0" dirty="0" err="1"/>
              <a:t>Tf</a:t>
            </a:r>
            <a:r>
              <a:rPr lang="en-US" baseline="0" dirty="0"/>
              <a:t> (in addition to its apparent dependence on T) as well!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1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06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57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39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29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to Appendix</a:t>
            </a:r>
            <a:r>
              <a:rPr lang="en-US" baseline="0" dirty="0"/>
              <a:t> I in </a:t>
            </a:r>
            <a:r>
              <a:rPr lang="en-US" baseline="0" dirty="0" err="1"/>
              <a:t>Vashneya’s</a:t>
            </a:r>
            <a:r>
              <a:rPr lang="en-US" baseline="0" dirty="0"/>
              <a:t> book for a more rigorous treatment involving the concepts of dilatational and </a:t>
            </a:r>
            <a:r>
              <a:rPr lang="en-US" baseline="0" dirty="0" err="1"/>
              <a:t>deviatoric</a:t>
            </a:r>
            <a:r>
              <a:rPr lang="en-US" baseline="0" dirty="0"/>
              <a:t>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5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Energy loss </a:t>
            </a:r>
            <a:r>
              <a:rPr lang="en-US"/>
              <a:t>per cycle</a:t>
            </a:r>
            <a:r>
              <a:rPr lang="en-US" dirty="0"/>
              <a:t>: loss</a:t>
            </a:r>
            <a:r>
              <a:rPr lang="en-US" baseline="0" dirty="0"/>
              <a:t> tangent; energy loss per unit time: 1/tau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52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beta &lt; 1, the stretched exponential</a:t>
            </a:r>
            <a:r>
              <a:rPr lang="en-US" baseline="0" dirty="0"/>
              <a:t> can be written as a sum of exponentials with different decay time scales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53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2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475DBAE-000B-423A-AD0D-1C4909482930}" type="datetime1">
              <a:rPr lang="en-US" smtClean="0"/>
              <a:t>2/29/2024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1828A6E-A229-4673-A5C0-44FD46527F23}" type="datetime1">
              <a:rPr lang="en-US" smtClean="0"/>
              <a:t>2/29/2024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96A9848-7835-4FAF-8813-866F4960F6DD}" type="datetime1">
              <a:rPr lang="en-US" smtClean="0"/>
              <a:t>2/29/2024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4096"/>
            <a:ext cx="8077200" cy="4541904"/>
          </a:xfrm>
        </p:spPr>
        <p:txBody>
          <a:bodyPr/>
          <a:lstStyle>
            <a:lvl1pPr>
              <a:spcBef>
                <a:spcPts val="800"/>
              </a:spcBef>
              <a:buClr>
                <a:schemeClr val="tx2"/>
              </a:buClr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800"/>
              </a:spcBef>
              <a:defRPr/>
            </a:lvl3pPr>
            <a:lvl4pPr>
              <a:spcBef>
                <a:spcPts val="800"/>
              </a:spcBef>
              <a:defRPr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1F014D2-4399-4CAB-8BAB-7BF7CE2FBB43}" type="datetime1">
              <a:rPr lang="en-US" smtClean="0"/>
              <a:t>2/29/2024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786A445-459A-49C4-B467-C4E3F42141DA}" type="datetime1">
              <a:rPr lang="en-US" smtClean="0"/>
              <a:t>2/29/2024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48200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3999"/>
            <a:ext cx="4038600" cy="4648201"/>
          </a:xfrm>
        </p:spPr>
        <p:txBody>
          <a:bodyPr/>
          <a:lstStyle>
            <a:lvl1pPr>
              <a:buClr>
                <a:srgbClr val="0000FF"/>
              </a:buCl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9E7DB59-DB49-41B0-8863-B668175AC965}" type="datetime1">
              <a:rPr lang="en-US" smtClean="0"/>
              <a:t>2/29/2024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16B07A-444B-4410-824A-09248C168CD9}" type="datetime1">
              <a:rPr lang="en-US" smtClean="0"/>
              <a:t>2/29/2024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277E1B4-EEB9-424E-848D-256E4AD3C5ED}" type="datetime1">
              <a:rPr lang="en-US" smtClean="0"/>
              <a:t>2/29/2024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34A1FDD-007C-43A1-8BF2-5605149A4394}" type="datetime1">
              <a:rPr lang="en-US" smtClean="0"/>
              <a:t>2/29/2024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97D3E04-989C-4BEE-AB17-BBECB569E0CD}" type="datetime1">
              <a:rPr lang="en-US" smtClean="0"/>
              <a:t>2/29/2024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44EE097-D771-467F-B508-B3018E319502}" type="datetime1">
              <a:rPr lang="en-US" smtClean="0"/>
              <a:t>2/29/2024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8843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46411"/>
            <a:ext cx="8153400" cy="45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9C665DD4-C708-4EE1-99FB-7E35B708F556}" type="datetime1">
              <a:rPr lang="en-US" smtClean="0"/>
              <a:t>2/29/2024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ujuejun@mit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0.wmf"/><Relationship Id="rId2" Type="http://schemas.openxmlformats.org/officeDocument/2006/relationships/oleObject" Target="../embeddings/oleObject22.bin"/><Relationship Id="rId16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image" Target="../media/image34.png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2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3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43.bin"/><Relationship Id="rId3" Type="http://schemas.openxmlformats.org/officeDocument/2006/relationships/image" Target="../media/image23.w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40.bin"/><Relationship Id="rId17" Type="http://schemas.openxmlformats.org/officeDocument/2006/relationships/image" Target="../media/image40.wmf"/><Relationship Id="rId2" Type="http://schemas.openxmlformats.org/officeDocument/2006/relationships/oleObject" Target="../embeddings/oleObject35.bin"/><Relationship Id="rId16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37.wmf"/><Relationship Id="rId5" Type="http://schemas.openxmlformats.org/officeDocument/2006/relationships/image" Target="../media/image2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39.bin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4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52.bin"/><Relationship Id="rId3" Type="http://schemas.openxmlformats.org/officeDocument/2006/relationships/image" Target="../media/image42.wmf"/><Relationship Id="rId21" Type="http://schemas.openxmlformats.org/officeDocument/2006/relationships/image" Target="../media/image51.w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49.wmf"/><Relationship Id="rId2" Type="http://schemas.openxmlformats.org/officeDocument/2006/relationships/oleObject" Target="../embeddings/oleObject44.bin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50.bin"/><Relationship Id="rId22" Type="http://schemas.openxmlformats.org/officeDocument/2006/relationships/oleObject" Target="../embeddings/oleObject5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54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62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8.wmf"/><Relationship Id="rId20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42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47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61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7.bin"/><Relationship Id="rId13" Type="http://schemas.openxmlformats.org/officeDocument/2006/relationships/oleObject" Target="../embeddings/oleObject69.bin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68.bin"/><Relationship Id="rId2" Type="http://schemas.openxmlformats.org/officeDocument/2006/relationships/oleObject" Target="../embeddings/oleObject64.bin"/><Relationship Id="rId16" Type="http://schemas.openxmlformats.org/officeDocument/2006/relationships/image" Target="../media/image69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67.png"/><Relationship Id="rId5" Type="http://schemas.openxmlformats.org/officeDocument/2006/relationships/image" Target="../media/image63.wmf"/><Relationship Id="rId15" Type="http://schemas.openxmlformats.org/officeDocument/2006/relationships/oleObject" Target="../embeddings/oleObject70.bin"/><Relationship Id="rId10" Type="http://schemas.openxmlformats.org/officeDocument/2006/relationships/image" Target="../media/image66.png"/><Relationship Id="rId4" Type="http://schemas.openxmlformats.org/officeDocument/2006/relationships/oleObject" Target="../embeddings/oleObject65.bin"/><Relationship Id="rId9" Type="http://schemas.openxmlformats.org/officeDocument/2006/relationships/image" Target="../media/image65.wmf"/><Relationship Id="rId14" Type="http://schemas.openxmlformats.org/officeDocument/2006/relationships/image" Target="../media/image6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7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7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wmf"/><Relationship Id="rId4" Type="http://schemas.openxmlformats.org/officeDocument/2006/relationships/oleObject" Target="../embeddings/oleObject7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80.wmf"/><Relationship Id="rId3" Type="http://schemas.openxmlformats.org/officeDocument/2006/relationships/image" Target="../media/image81.wmf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85.bin"/><Relationship Id="rId2" Type="http://schemas.openxmlformats.org/officeDocument/2006/relationships/oleObject" Target="../embeddings/oleObject8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79.wmf"/><Relationship Id="rId5" Type="http://schemas.openxmlformats.org/officeDocument/2006/relationships/image" Target="../media/image82.wmf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8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80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89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9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9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image" Target="../media/image94.png"/><Relationship Id="rId7" Type="http://schemas.openxmlformats.org/officeDocument/2006/relationships/image" Target="../media/image86.wmf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96.bin"/><Relationship Id="rId9" Type="http://schemas.openxmlformats.org/officeDocument/2006/relationships/image" Target="../media/image9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ytimes.com/2008/07/29/science/29glass.html?pagewanted=all&amp;_r=0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gif"/><Relationship Id="rId3" Type="http://schemas.openxmlformats.org/officeDocument/2006/relationships/oleObject" Target="../embeddings/oleObject99.bin"/><Relationship Id="rId7" Type="http://schemas.openxmlformats.org/officeDocument/2006/relationships/hyperlink" Target="http://www.lehigh.edu/imi/teched/Relax2010/Lecture15_loucks.pdf" TargetMode="External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97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01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13" Type="http://schemas.openxmlformats.org/officeDocument/2006/relationships/image" Target="../media/image106.wmf"/><Relationship Id="rId3" Type="http://schemas.openxmlformats.org/officeDocument/2006/relationships/image" Target="../media/image101.wmf"/><Relationship Id="rId7" Type="http://schemas.openxmlformats.org/officeDocument/2006/relationships/image" Target="../media/image103.wmf"/><Relationship Id="rId12" Type="http://schemas.openxmlformats.org/officeDocument/2006/relationships/oleObject" Target="../embeddings/oleObject107.bin"/><Relationship Id="rId2" Type="http://schemas.openxmlformats.org/officeDocument/2006/relationships/oleObject" Target="../embeddings/oleObject102.bin"/><Relationship Id="rId16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4.bin"/><Relationship Id="rId11" Type="http://schemas.openxmlformats.org/officeDocument/2006/relationships/image" Target="../media/image105.wmf"/><Relationship Id="rId5" Type="http://schemas.openxmlformats.org/officeDocument/2006/relationships/image" Target="../media/image102.wmf"/><Relationship Id="rId15" Type="http://schemas.openxmlformats.org/officeDocument/2006/relationships/image" Target="../media/image107.wmf"/><Relationship Id="rId10" Type="http://schemas.openxmlformats.org/officeDocument/2006/relationships/oleObject" Target="../embeddings/oleObject106.bin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104.wmf"/><Relationship Id="rId14" Type="http://schemas.openxmlformats.org/officeDocument/2006/relationships/oleObject" Target="../embeddings/oleObject10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oleObject" Target="../embeddings/oleObject10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110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867400" cy="2209800"/>
          </a:xfrm>
        </p:spPr>
        <p:txBody>
          <a:bodyPr/>
          <a:lstStyle/>
          <a:p>
            <a:r>
              <a:rPr lang="en-US" sz="3600" dirty="0"/>
              <a:t>MIT 3.071</a:t>
            </a:r>
            <a:br>
              <a:rPr lang="en-US" sz="3600" dirty="0"/>
            </a:br>
            <a:r>
              <a:rPr lang="en-US" sz="3600" dirty="0"/>
              <a:t>Amorphous Materials</a:t>
            </a:r>
            <a:br>
              <a:rPr lang="en-US" sz="2400"/>
            </a:br>
            <a:br>
              <a:rPr lang="en-US" sz="2400"/>
            </a:br>
            <a:r>
              <a:rPr lang="en-US" sz="2400"/>
              <a:t>7: </a:t>
            </a:r>
            <a:r>
              <a:rPr lang="en-US" sz="2400" dirty="0"/>
              <a:t>Viscoelasticity and Relaxation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800" dirty="0"/>
          </a:p>
          <a:p>
            <a:r>
              <a:rPr lang="en-US" sz="2800" dirty="0"/>
              <a:t>Juejun (JJ) Hu</a:t>
            </a:r>
          </a:p>
          <a:p>
            <a:r>
              <a:rPr lang="en-US" sz="2800" dirty="0">
                <a:hlinkClick r:id="rId3"/>
              </a:rPr>
              <a:t>hujuejun@mit.edu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Maxwell element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9800" y="1752600"/>
            <a:ext cx="2082855" cy="474939"/>
            <a:chOff x="2895600" y="3868461"/>
            <a:chExt cx="2082855" cy="474939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4290183" y="1726061"/>
            <a:ext cx="2085903" cy="533400"/>
            <a:chOff x="890757" y="3429000"/>
            <a:chExt cx="2085903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7200" y="3291742"/>
            <a:ext cx="8077200" cy="280425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Serial connection of a </a:t>
            </a:r>
            <a:r>
              <a:rPr lang="en-US" sz="2000" dirty="0" err="1"/>
              <a:t>Hookean</a:t>
            </a:r>
            <a:r>
              <a:rPr lang="en-US" sz="2000" dirty="0"/>
              <a:t> spring and a Newtonian dashpot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Total stress: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Total strain: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672595"/>
              </p:ext>
            </p:extLst>
          </p:nvPr>
        </p:nvGraphicFramePr>
        <p:xfrm>
          <a:off x="2399278" y="3760504"/>
          <a:ext cx="152876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7320" imgH="228600" progId="Equation.DSMT4">
                  <p:embed/>
                </p:oleObj>
              </mc:Choice>
              <mc:Fallback>
                <p:oleObj name="Equation" r:id="rId2" imgW="787320" imgH="22860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9278" y="3760504"/>
                        <a:ext cx="1528762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740438"/>
              </p:ext>
            </p:extLst>
          </p:nvPr>
        </p:nvGraphicFramePr>
        <p:xfrm>
          <a:off x="2389393" y="4215654"/>
          <a:ext cx="13557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228600" progId="Equation.DSMT4">
                  <p:embed/>
                </p:oleObj>
              </mc:Choice>
              <mc:Fallback>
                <p:oleObj name="Equation" r:id="rId4" imgW="698400" imgH="2286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393" y="4215654"/>
                        <a:ext cx="1355725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732893"/>
              </p:ext>
            </p:extLst>
          </p:nvPr>
        </p:nvGraphicFramePr>
        <p:xfrm>
          <a:off x="2638425" y="2623151"/>
          <a:ext cx="12065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80" imgH="228600" progId="Equation.DSMT4">
                  <p:embed/>
                </p:oleObj>
              </mc:Choice>
              <mc:Fallback>
                <p:oleObj name="Equation" r:id="rId6" imgW="622080" imgH="22860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2623151"/>
                        <a:ext cx="12065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707228"/>
              </p:ext>
            </p:extLst>
          </p:nvPr>
        </p:nvGraphicFramePr>
        <p:xfrm>
          <a:off x="4522788" y="2464401"/>
          <a:ext cx="152876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393480" progId="Equation.DSMT4">
                  <p:embed/>
                </p:oleObj>
              </mc:Choice>
              <mc:Fallback>
                <p:oleObj name="Equation" r:id="rId8" imgW="787320" imgH="39348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788" y="2464401"/>
                        <a:ext cx="1528762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5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Maxwell element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9800" y="1752600"/>
            <a:ext cx="2082855" cy="474939"/>
            <a:chOff x="2895600" y="3868461"/>
            <a:chExt cx="2082855" cy="474939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4290183" y="1726061"/>
            <a:ext cx="2085903" cy="533400"/>
            <a:chOff x="890757" y="3429000"/>
            <a:chExt cx="2085903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315064"/>
              </p:ext>
            </p:extLst>
          </p:nvPr>
        </p:nvGraphicFramePr>
        <p:xfrm>
          <a:off x="2638425" y="2623151"/>
          <a:ext cx="12065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228600" progId="Equation.DSMT4">
                  <p:embed/>
                </p:oleObj>
              </mc:Choice>
              <mc:Fallback>
                <p:oleObj name="Equation" r:id="rId2" imgW="622080" imgH="22860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2623151"/>
                        <a:ext cx="12065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675516"/>
              </p:ext>
            </p:extLst>
          </p:nvPr>
        </p:nvGraphicFramePr>
        <p:xfrm>
          <a:off x="4522788" y="2464401"/>
          <a:ext cx="152876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393480" progId="Equation.DSMT4">
                  <p:embed/>
                </p:oleObj>
              </mc:Choice>
              <mc:Fallback>
                <p:oleObj name="Equation" r:id="rId4" imgW="787320" imgH="39348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788" y="2464401"/>
                        <a:ext cx="1528762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7200" y="3291742"/>
            <a:ext cx="8077200" cy="280425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Constant stress (creep):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/>
              <a:t>Constant strain (stress relaxation):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144498"/>
              </p:ext>
            </p:extLst>
          </p:nvPr>
        </p:nvGraphicFramePr>
        <p:xfrm>
          <a:off x="3667125" y="3284538"/>
          <a:ext cx="37242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17360" imgH="253800" progId="Equation.DSMT4">
                  <p:embed/>
                </p:oleObj>
              </mc:Choice>
              <mc:Fallback>
                <p:oleObj name="Equation" r:id="rId6" imgW="1917360" imgH="25380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3284538"/>
                        <a:ext cx="372427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319817"/>
              </p:ext>
            </p:extLst>
          </p:nvPr>
        </p:nvGraphicFramePr>
        <p:xfrm>
          <a:off x="841096" y="3784527"/>
          <a:ext cx="2713037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0" imgH="419040" progId="Equation.DSMT4">
                  <p:embed/>
                </p:oleObj>
              </mc:Choice>
              <mc:Fallback>
                <p:oleObj name="Equation" r:id="rId8" imgW="1396800" imgH="41904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096" y="3784527"/>
                        <a:ext cx="2713037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808098"/>
              </p:ext>
            </p:extLst>
          </p:nvPr>
        </p:nvGraphicFramePr>
        <p:xfrm>
          <a:off x="4841059" y="4651375"/>
          <a:ext cx="355123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28800" imgH="253800" progId="Equation.DSMT4">
                  <p:embed/>
                </p:oleObj>
              </mc:Choice>
              <mc:Fallback>
                <p:oleObj name="Equation" r:id="rId10" imgW="1828800" imgH="25380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059" y="4651375"/>
                        <a:ext cx="3551237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561232"/>
              </p:ext>
            </p:extLst>
          </p:nvPr>
        </p:nvGraphicFramePr>
        <p:xfrm>
          <a:off x="3200400" y="5233558"/>
          <a:ext cx="26352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58640" imgH="457200" progId="Equation.DSMT4">
                  <p:embed/>
                </p:oleObj>
              </mc:Choice>
              <mc:Fallback>
                <p:oleObj name="Equation" r:id="rId12" imgW="1358640" imgH="45720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233558"/>
                        <a:ext cx="2635250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9469013"/>
              </p:ext>
            </p:extLst>
          </p:nvPr>
        </p:nvGraphicFramePr>
        <p:xfrm>
          <a:off x="841096" y="5256127"/>
          <a:ext cx="202088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41120" imgH="431640" progId="Equation.DSMT4">
                  <p:embed/>
                </p:oleObj>
              </mc:Choice>
              <mc:Fallback>
                <p:oleObj name="Equation" r:id="rId14" imgW="1041120" imgH="43164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096" y="5256127"/>
                        <a:ext cx="2020888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633346"/>
              </p:ext>
            </p:extLst>
          </p:nvPr>
        </p:nvGraphicFramePr>
        <p:xfrm>
          <a:off x="6196914" y="5256127"/>
          <a:ext cx="7874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06080" imgH="393480" progId="Equation.DSMT4">
                  <p:embed/>
                </p:oleObj>
              </mc:Choice>
              <mc:Fallback>
                <p:oleObj name="Equation" r:id="rId16" imgW="406080" imgH="39348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914" y="5256127"/>
                        <a:ext cx="7874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43064" y="5309540"/>
            <a:ext cx="126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Relaxation time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27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Maxwell element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9800" y="1752600"/>
            <a:ext cx="2082855" cy="474939"/>
            <a:chOff x="2895600" y="3868461"/>
            <a:chExt cx="2082855" cy="474939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4290183" y="1726061"/>
            <a:ext cx="2085903" cy="533400"/>
            <a:chOff x="890757" y="3429000"/>
            <a:chExt cx="2085903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235348"/>
              </p:ext>
            </p:extLst>
          </p:nvPr>
        </p:nvGraphicFramePr>
        <p:xfrm>
          <a:off x="2638425" y="2623151"/>
          <a:ext cx="12065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080" imgH="228600" progId="Equation.DSMT4">
                  <p:embed/>
                </p:oleObj>
              </mc:Choice>
              <mc:Fallback>
                <p:oleObj name="Equation" r:id="rId3" imgW="622080" imgH="228600" progId="Equation.DSMT4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2623151"/>
                        <a:ext cx="12065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0198250"/>
              </p:ext>
            </p:extLst>
          </p:nvPr>
        </p:nvGraphicFramePr>
        <p:xfrm>
          <a:off x="4522788" y="2464401"/>
          <a:ext cx="152876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87320" imgH="393480" progId="Equation.DSMT4">
                  <p:embed/>
                </p:oleObj>
              </mc:Choice>
              <mc:Fallback>
                <p:oleObj name="Equation" r:id="rId5" imgW="787320" imgH="39348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788" y="2464401"/>
                        <a:ext cx="1528762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7200" y="3291742"/>
            <a:ext cx="8077200" cy="2804257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Oscillatory strain: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033963"/>
              </p:ext>
            </p:extLst>
          </p:nvPr>
        </p:nvGraphicFramePr>
        <p:xfrm>
          <a:off x="849133" y="3747354"/>
          <a:ext cx="30321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62040" imgH="253800" progId="Equation.DSMT4">
                  <p:embed/>
                </p:oleObj>
              </mc:Choice>
              <mc:Fallback>
                <p:oleObj name="Equation" r:id="rId7" imgW="1562040" imgH="2538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133" y="3747354"/>
                        <a:ext cx="3032125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578757"/>
              </p:ext>
            </p:extLst>
          </p:nvPr>
        </p:nvGraphicFramePr>
        <p:xfrm>
          <a:off x="832657" y="4343400"/>
          <a:ext cx="2024062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41120" imgH="419040" progId="Equation.DSMT4">
                  <p:embed/>
                </p:oleObj>
              </mc:Choice>
              <mc:Fallback>
                <p:oleObj name="Equation" r:id="rId9" imgW="1041120" imgH="41904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657" y="4343400"/>
                        <a:ext cx="2024062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352182"/>
              </p:ext>
            </p:extLst>
          </p:nvPr>
        </p:nvGraphicFramePr>
        <p:xfrm>
          <a:off x="832657" y="5266471"/>
          <a:ext cx="207327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66680" imgH="393480" progId="Equation.DSMT4">
                  <p:embed/>
                </p:oleObj>
              </mc:Choice>
              <mc:Fallback>
                <p:oleObj name="Equation" r:id="rId11" imgW="1066680" imgH="39348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657" y="5266471"/>
                        <a:ext cx="2073275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21" y="3352236"/>
            <a:ext cx="4015617" cy="30171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92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Voigt-Kelvin element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26732" y="2238102"/>
            <a:ext cx="2082855" cy="474939"/>
            <a:chOff x="2895600" y="3868461"/>
            <a:chExt cx="2082855" cy="474939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1128524" y="3307593"/>
            <a:ext cx="2085903" cy="533400"/>
            <a:chOff x="890757" y="3429000"/>
            <a:chExt cx="2085903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069654" y="1608438"/>
            <a:ext cx="4464746" cy="43433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Parallel connection of a </a:t>
            </a:r>
            <a:r>
              <a:rPr lang="en-US" sz="2000" dirty="0" err="1"/>
              <a:t>Hookean</a:t>
            </a:r>
            <a:r>
              <a:rPr lang="en-US" sz="2000" dirty="0"/>
              <a:t> spring and a Newtonian dashpot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Total stress: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Total strain: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Constant strain: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Constant stress: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91151"/>
              </p:ext>
            </p:extLst>
          </p:nvPr>
        </p:nvGraphicFramePr>
        <p:xfrm>
          <a:off x="1572659" y="1694220"/>
          <a:ext cx="12065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228600" progId="Equation.DSMT4">
                  <p:embed/>
                </p:oleObj>
              </mc:Choice>
              <mc:Fallback>
                <p:oleObj name="Equation" r:id="rId2" imgW="622080" imgH="22860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2659" y="1694220"/>
                        <a:ext cx="1206500" cy="411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498697"/>
              </p:ext>
            </p:extLst>
          </p:nvPr>
        </p:nvGraphicFramePr>
        <p:xfrm>
          <a:off x="1405838" y="4011612"/>
          <a:ext cx="152876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320" imgH="393480" progId="Equation.DSMT4">
                  <p:embed/>
                </p:oleObj>
              </mc:Choice>
              <mc:Fallback>
                <p:oleObj name="Equation" r:id="rId4" imgW="787320" imgH="393480" progId="Equation.DSMT4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5838" y="4011612"/>
                        <a:ext cx="1528762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/>
          <p:cNvCxnSpPr/>
          <p:nvPr/>
        </p:nvCxnSpPr>
        <p:spPr bwMode="auto">
          <a:xfrm>
            <a:off x="1126732" y="2478263"/>
            <a:ext cx="0" cy="10960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3200400" y="2483178"/>
            <a:ext cx="0" cy="109603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93332" y="3026278"/>
            <a:ext cx="533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200400" y="3026278"/>
            <a:ext cx="533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740697"/>
              </p:ext>
            </p:extLst>
          </p:nvPr>
        </p:nvGraphicFramePr>
        <p:xfrm>
          <a:off x="5968314" y="2370141"/>
          <a:ext cx="1503362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0" imgH="228600" progId="Equation.DSMT4">
                  <p:embed/>
                </p:oleObj>
              </mc:Choice>
              <mc:Fallback>
                <p:oleObj name="Equation" r:id="rId6" imgW="774360" imgH="22860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8314" y="2370141"/>
                        <a:ext cx="1503362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134144"/>
              </p:ext>
            </p:extLst>
          </p:nvPr>
        </p:nvGraphicFramePr>
        <p:xfrm>
          <a:off x="5960076" y="2838868"/>
          <a:ext cx="14065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600" imgH="228600" progId="Equation.DSMT4">
                  <p:embed/>
                </p:oleObj>
              </mc:Choice>
              <mc:Fallback>
                <p:oleObj name="Equation" r:id="rId8" imgW="723600" imgH="22860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0076" y="2838868"/>
                        <a:ext cx="1406525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954659"/>
              </p:ext>
            </p:extLst>
          </p:nvPr>
        </p:nvGraphicFramePr>
        <p:xfrm>
          <a:off x="6391661" y="3316974"/>
          <a:ext cx="96043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5000" imgH="177480" progId="Equation.DSMT4">
                  <p:embed/>
                </p:oleObj>
              </mc:Choice>
              <mc:Fallback>
                <p:oleObj name="Equation" r:id="rId10" imgW="495000" imgH="17748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661" y="3316974"/>
                        <a:ext cx="960437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960405"/>
              </p:ext>
            </p:extLst>
          </p:nvPr>
        </p:nvGraphicFramePr>
        <p:xfrm>
          <a:off x="4477136" y="4242101"/>
          <a:ext cx="26130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46040" imgH="457200" progId="Equation.DSMT4">
                  <p:embed/>
                </p:oleObj>
              </mc:Choice>
              <mc:Fallback>
                <p:oleObj name="Equation" r:id="rId12" imgW="1346040" imgH="45720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7136" y="4242101"/>
                        <a:ext cx="2613025" cy="82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Content Placeholder 2"/>
          <p:cNvSpPr txBox="1">
            <a:spLocks/>
          </p:cNvSpPr>
          <p:nvPr/>
        </p:nvSpPr>
        <p:spPr bwMode="auto">
          <a:xfrm>
            <a:off x="512970" y="5184866"/>
            <a:ext cx="7784592" cy="119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2000" dirty="0"/>
              <a:t>Oscillatory strain:</a:t>
            </a: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074358"/>
              </p:ext>
            </p:extLst>
          </p:nvPr>
        </p:nvGraphicFramePr>
        <p:xfrm>
          <a:off x="2989421" y="5181542"/>
          <a:ext cx="18986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77760" imgH="253800" progId="Equation.DSMT4">
                  <p:embed/>
                </p:oleObj>
              </mc:Choice>
              <mc:Fallback>
                <p:oleObj name="Equation" r:id="rId14" imgW="977760" imgH="2538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421" y="5181542"/>
                        <a:ext cx="189865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343997"/>
              </p:ext>
            </p:extLst>
          </p:nvPr>
        </p:nvGraphicFramePr>
        <p:xfrm>
          <a:off x="915647" y="5732904"/>
          <a:ext cx="9128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69800" imgH="177480" progId="Equation.DSMT4">
                  <p:embed/>
                </p:oleObj>
              </mc:Choice>
              <mc:Fallback>
                <p:oleObj name="Equation" r:id="rId16" imgW="469800" imgH="17748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647" y="5732904"/>
                        <a:ext cx="912812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801984"/>
              </p:ext>
            </p:extLst>
          </p:nvPr>
        </p:nvGraphicFramePr>
        <p:xfrm>
          <a:off x="2120692" y="5733233"/>
          <a:ext cx="14573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49160" imgH="177480" progId="Equation.DSMT4">
                  <p:embed/>
                </p:oleObj>
              </mc:Choice>
              <mc:Fallback>
                <p:oleObj name="Equation" r:id="rId18" imgW="749160" imgH="17748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692" y="5733233"/>
                        <a:ext cx="145732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90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Maxwell model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367739" y="2666106"/>
            <a:ext cx="1143000" cy="260630"/>
            <a:chOff x="2895600" y="3868461"/>
            <a:chExt cx="2082855" cy="474939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224739" y="2658762"/>
            <a:ext cx="1143000" cy="292284"/>
            <a:chOff x="890757" y="3429000"/>
            <a:chExt cx="2085903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5" name="Straight Connector 24"/>
          <p:cNvCxnSpPr/>
          <p:nvPr/>
        </p:nvCxnSpPr>
        <p:spPr bwMode="auto">
          <a:xfrm>
            <a:off x="1219200" y="1869809"/>
            <a:ext cx="0" cy="34559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3518977" y="1878046"/>
            <a:ext cx="0" cy="34564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1219200" y="1878047"/>
            <a:ext cx="6410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988750" y="1881569"/>
            <a:ext cx="533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2367739" y="3605518"/>
            <a:ext cx="1143000" cy="260630"/>
            <a:chOff x="2895600" y="3868461"/>
            <a:chExt cx="2082855" cy="474939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1224739" y="3598174"/>
            <a:ext cx="1143000" cy="292284"/>
            <a:chOff x="890757" y="3429000"/>
            <a:chExt cx="2085903" cy="533400"/>
          </a:xfrm>
        </p:grpSpPr>
        <p:cxnSp>
          <p:nvCxnSpPr>
            <p:cNvPr id="43" name="Straight Connector 42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2368869" y="4553141"/>
            <a:ext cx="1143000" cy="260630"/>
            <a:chOff x="2895600" y="3868461"/>
            <a:chExt cx="2082855" cy="474939"/>
          </a:xfrm>
        </p:grpSpPr>
        <p:cxnSp>
          <p:nvCxnSpPr>
            <p:cNvPr id="51" name="Straight Connector 50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1225869" y="4545797"/>
            <a:ext cx="1143000" cy="292284"/>
            <a:chOff x="890757" y="3429000"/>
            <a:chExt cx="2085903" cy="533400"/>
          </a:xfrm>
        </p:grpSpPr>
        <p:cxnSp>
          <p:nvCxnSpPr>
            <p:cNvPr id="64" name="Straight Connector 63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Rectangle 66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3" name="Group 72"/>
          <p:cNvGrpSpPr>
            <a:grpSpLocks noChangeAspect="1"/>
          </p:cNvGrpSpPr>
          <p:nvPr/>
        </p:nvGrpSpPr>
        <p:grpSpPr>
          <a:xfrm>
            <a:off x="1860254" y="1744362"/>
            <a:ext cx="1143000" cy="260630"/>
            <a:chOff x="2895600" y="3868461"/>
            <a:chExt cx="2082855" cy="474939"/>
          </a:xfrm>
        </p:grpSpPr>
        <p:cxnSp>
          <p:nvCxnSpPr>
            <p:cNvPr id="74" name="Straight Connector 73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2" name="TextBox 91"/>
          <p:cNvSpPr txBox="1"/>
          <p:nvPr/>
        </p:nvSpPr>
        <p:spPr>
          <a:xfrm>
            <a:off x="2058728" y="5020962"/>
            <a:ext cx="800219" cy="6052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4000" b="1" dirty="0"/>
              <a:t>…</a:t>
            </a:r>
          </a:p>
        </p:txBody>
      </p:sp>
      <p:cxnSp>
        <p:nvCxnSpPr>
          <p:cNvPr id="93" name="Straight Connector 92"/>
          <p:cNvCxnSpPr/>
          <p:nvPr/>
        </p:nvCxnSpPr>
        <p:spPr bwMode="auto">
          <a:xfrm flipV="1">
            <a:off x="578146" y="4258962"/>
            <a:ext cx="6410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3510739" y="4250724"/>
            <a:ext cx="6400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669796"/>
              </p:ext>
            </p:extLst>
          </p:nvPr>
        </p:nvGraphicFramePr>
        <p:xfrm>
          <a:off x="562572" y="3890458"/>
          <a:ext cx="2952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80" imgH="139680" progId="Equation.DSMT4">
                  <p:embed/>
                </p:oleObj>
              </mc:Choice>
              <mc:Fallback>
                <p:oleObj name="Equation" r:id="rId2" imgW="152280" imgH="139680" progId="Equation.DSMT4">
                  <p:embed/>
                  <p:pic>
                    <p:nvPicPr>
                      <p:cNvPr id="96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572" y="3890458"/>
                        <a:ext cx="295275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958946"/>
              </p:ext>
            </p:extLst>
          </p:nvPr>
        </p:nvGraphicFramePr>
        <p:xfrm>
          <a:off x="3907293" y="3886200"/>
          <a:ext cx="2952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280" imgH="139680" progId="Equation.DSMT4">
                  <p:embed/>
                </p:oleObj>
              </mc:Choice>
              <mc:Fallback>
                <p:oleObj name="Equation" r:id="rId4" imgW="152280" imgH="139680" progId="Equation.DSMT4">
                  <p:embed/>
                  <p:pic>
                    <p:nvPicPr>
                      <p:cNvPr id="97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293" y="3886200"/>
                        <a:ext cx="295275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8422"/>
              </p:ext>
            </p:extLst>
          </p:nvPr>
        </p:nvGraphicFramePr>
        <p:xfrm>
          <a:off x="2263775" y="2049162"/>
          <a:ext cx="419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228600" progId="Equation.DSMT4">
                  <p:embed/>
                </p:oleObj>
              </mc:Choice>
              <mc:Fallback>
                <p:oleObj name="Equation" r:id="rId6" imgW="215640" imgH="228600" progId="Equation.DSMT4">
                  <p:embed/>
                  <p:pic>
                    <p:nvPicPr>
                      <p:cNvPr id="98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75" y="2049162"/>
                        <a:ext cx="419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847090"/>
              </p:ext>
            </p:extLst>
          </p:nvPr>
        </p:nvGraphicFramePr>
        <p:xfrm>
          <a:off x="2791632" y="2984781"/>
          <a:ext cx="3444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228600" progId="Equation.DSMT4">
                  <p:embed/>
                </p:oleObj>
              </mc:Choice>
              <mc:Fallback>
                <p:oleObj name="Equation" r:id="rId8" imgW="177480" imgH="228600" progId="Equation.DSMT4">
                  <p:embed/>
                  <p:pic>
                    <p:nvPicPr>
                      <p:cNvPr id="99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1632" y="2984781"/>
                        <a:ext cx="3444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129834"/>
              </p:ext>
            </p:extLst>
          </p:nvPr>
        </p:nvGraphicFramePr>
        <p:xfrm>
          <a:off x="2787529" y="3923332"/>
          <a:ext cx="3937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040" imgH="228600" progId="Equation.DSMT4">
                  <p:embed/>
                </p:oleObj>
              </mc:Choice>
              <mc:Fallback>
                <p:oleObj name="Equation" r:id="rId10" imgW="203040" imgH="228600" progId="Equation.DSMT4">
                  <p:embed/>
                  <p:pic>
                    <p:nvPicPr>
                      <p:cNvPr id="10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529" y="3923332"/>
                        <a:ext cx="3937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888722"/>
              </p:ext>
            </p:extLst>
          </p:nvPr>
        </p:nvGraphicFramePr>
        <p:xfrm>
          <a:off x="1717149" y="2956571"/>
          <a:ext cx="2952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280" imgH="228600" progId="Equation.DSMT4">
                  <p:embed/>
                </p:oleObj>
              </mc:Choice>
              <mc:Fallback>
                <p:oleObj name="Equation" r:id="rId12" imgW="152280" imgH="228600" progId="Equation.DSMT4">
                  <p:embed/>
                  <p:pic>
                    <p:nvPicPr>
                      <p:cNvPr id="101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149" y="2956571"/>
                        <a:ext cx="2952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776344"/>
              </p:ext>
            </p:extLst>
          </p:nvPr>
        </p:nvGraphicFramePr>
        <p:xfrm>
          <a:off x="1676701" y="3894138"/>
          <a:ext cx="3444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480" imgH="228600" progId="Equation.DSMT4">
                  <p:embed/>
                </p:oleObj>
              </mc:Choice>
              <mc:Fallback>
                <p:oleObj name="Equation" r:id="rId14" imgW="177480" imgH="228600" progId="Equation.DSMT4">
                  <p:embed/>
                  <p:pic>
                    <p:nvPicPr>
                      <p:cNvPr id="102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701" y="3894138"/>
                        <a:ext cx="3444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Content Placeholder 2"/>
          <p:cNvSpPr>
            <a:spLocks noGrp="1"/>
          </p:cNvSpPr>
          <p:nvPr>
            <p:ph idx="1"/>
          </p:nvPr>
        </p:nvSpPr>
        <p:spPr>
          <a:xfrm>
            <a:off x="4236672" y="1524000"/>
            <a:ext cx="4297728" cy="43433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For each Maxwell component: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sz="2000" dirty="0"/>
              <a:t>Total stress:</a:t>
            </a:r>
          </a:p>
        </p:txBody>
      </p:sp>
      <p:graphicFrame>
        <p:nvGraphicFramePr>
          <p:cNvPr id="10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603601"/>
              </p:ext>
            </p:extLst>
          </p:nvPr>
        </p:nvGraphicFramePr>
        <p:xfrm>
          <a:off x="4648200" y="1930100"/>
          <a:ext cx="2590800" cy="179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33440" imgH="990360" progId="Equation.DSMT4">
                  <p:embed/>
                </p:oleObj>
              </mc:Choice>
              <mc:Fallback>
                <p:oleObj name="Equation" r:id="rId16" imgW="1333440" imgH="990360" progId="Equation.DSMT4">
                  <p:embed/>
                  <p:pic>
                    <p:nvPicPr>
                      <p:cNvPr id="103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30100"/>
                        <a:ext cx="2590800" cy="1795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943733"/>
              </p:ext>
            </p:extLst>
          </p:nvPr>
        </p:nvGraphicFramePr>
        <p:xfrm>
          <a:off x="4656438" y="3801762"/>
          <a:ext cx="22701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68200" imgH="228600" progId="Equation.DSMT4">
                  <p:embed/>
                </p:oleObj>
              </mc:Choice>
              <mc:Fallback>
                <p:oleObj name="Equation" r:id="rId18" imgW="1168200" imgH="228600" progId="Equation.DSMT4">
                  <p:embed/>
                  <p:pic>
                    <p:nvPicPr>
                      <p:cNvPr id="105" name="Object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6438" y="3801762"/>
                        <a:ext cx="2270125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218420"/>
              </p:ext>
            </p:extLst>
          </p:nvPr>
        </p:nvGraphicFramePr>
        <p:xfrm>
          <a:off x="4632133" y="4833427"/>
          <a:ext cx="30607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74640" imgH="228600" progId="Equation.DSMT4">
                  <p:embed/>
                </p:oleObj>
              </mc:Choice>
              <mc:Fallback>
                <p:oleObj name="Equation" r:id="rId20" imgW="1574640" imgH="228600" progId="Equation.DSMT4">
                  <p:embed/>
                  <p:pic>
                    <p:nvPicPr>
                      <p:cNvPr id="106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2133" y="4833427"/>
                        <a:ext cx="3060700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428556"/>
              </p:ext>
            </p:extLst>
          </p:nvPr>
        </p:nvGraphicFramePr>
        <p:xfrm>
          <a:off x="7086600" y="2914288"/>
          <a:ext cx="935038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82400" imgH="431640" progId="Equation.DSMT4">
                  <p:embed/>
                </p:oleObj>
              </mc:Choice>
              <mc:Fallback>
                <p:oleObj name="Equation" r:id="rId22" imgW="482400" imgH="431640" progId="Equation.DSMT4">
                  <p:embed/>
                  <p:pic>
                    <p:nvPicPr>
                      <p:cNvPr id="107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914288"/>
                        <a:ext cx="935038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70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Maxwell model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367739" y="2666106"/>
            <a:ext cx="1143000" cy="260630"/>
            <a:chOff x="2895600" y="3868461"/>
            <a:chExt cx="2082855" cy="474939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1224739" y="2658762"/>
            <a:ext cx="1143000" cy="292284"/>
            <a:chOff x="890757" y="3429000"/>
            <a:chExt cx="2085903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25" name="Straight Connector 24"/>
          <p:cNvCxnSpPr/>
          <p:nvPr/>
        </p:nvCxnSpPr>
        <p:spPr bwMode="auto">
          <a:xfrm>
            <a:off x="1219200" y="1869809"/>
            <a:ext cx="0" cy="345595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3518977" y="1878046"/>
            <a:ext cx="0" cy="34564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V="1">
            <a:off x="1219200" y="1878047"/>
            <a:ext cx="6410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988750" y="1881569"/>
            <a:ext cx="533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2367739" y="3605518"/>
            <a:ext cx="1143000" cy="260630"/>
            <a:chOff x="2895600" y="3868461"/>
            <a:chExt cx="2082855" cy="474939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1224739" y="3598174"/>
            <a:ext cx="1143000" cy="292284"/>
            <a:chOff x="890757" y="3429000"/>
            <a:chExt cx="2085903" cy="533400"/>
          </a:xfrm>
        </p:grpSpPr>
        <p:cxnSp>
          <p:nvCxnSpPr>
            <p:cNvPr id="43" name="Straight Connector 42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2368869" y="4553141"/>
            <a:ext cx="1143000" cy="260630"/>
            <a:chOff x="2895600" y="3868461"/>
            <a:chExt cx="2082855" cy="474939"/>
          </a:xfrm>
        </p:grpSpPr>
        <p:cxnSp>
          <p:nvCxnSpPr>
            <p:cNvPr id="51" name="Straight Connector 50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3" name="Group 62"/>
          <p:cNvGrpSpPr>
            <a:grpSpLocks noChangeAspect="1"/>
          </p:cNvGrpSpPr>
          <p:nvPr/>
        </p:nvGrpSpPr>
        <p:grpSpPr>
          <a:xfrm>
            <a:off x="1225869" y="4545797"/>
            <a:ext cx="1143000" cy="292284"/>
            <a:chOff x="890757" y="3429000"/>
            <a:chExt cx="2085903" cy="533400"/>
          </a:xfrm>
        </p:grpSpPr>
        <p:cxnSp>
          <p:nvCxnSpPr>
            <p:cNvPr id="64" name="Straight Connector 63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Rectangle 66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8" name="Straight Connector 67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3" name="Group 72"/>
          <p:cNvGrpSpPr>
            <a:grpSpLocks noChangeAspect="1"/>
          </p:cNvGrpSpPr>
          <p:nvPr/>
        </p:nvGrpSpPr>
        <p:grpSpPr>
          <a:xfrm>
            <a:off x="1860254" y="1744362"/>
            <a:ext cx="1143000" cy="260630"/>
            <a:chOff x="2895600" y="3868461"/>
            <a:chExt cx="2082855" cy="474939"/>
          </a:xfrm>
        </p:grpSpPr>
        <p:cxnSp>
          <p:nvCxnSpPr>
            <p:cNvPr id="74" name="Straight Connector 73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2" name="TextBox 91"/>
          <p:cNvSpPr txBox="1"/>
          <p:nvPr/>
        </p:nvSpPr>
        <p:spPr>
          <a:xfrm>
            <a:off x="2058728" y="5020962"/>
            <a:ext cx="800219" cy="6052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sz="4000" b="1" dirty="0"/>
              <a:t>…</a:t>
            </a:r>
          </a:p>
        </p:txBody>
      </p:sp>
      <p:cxnSp>
        <p:nvCxnSpPr>
          <p:cNvPr id="93" name="Straight Connector 92"/>
          <p:cNvCxnSpPr/>
          <p:nvPr/>
        </p:nvCxnSpPr>
        <p:spPr bwMode="auto">
          <a:xfrm flipV="1">
            <a:off x="578146" y="4258962"/>
            <a:ext cx="6410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3510739" y="4250724"/>
            <a:ext cx="6400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50978"/>
              </p:ext>
            </p:extLst>
          </p:nvPr>
        </p:nvGraphicFramePr>
        <p:xfrm>
          <a:off x="562572" y="3890458"/>
          <a:ext cx="2952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2280" imgH="139680" progId="Equation.DSMT4">
                  <p:embed/>
                </p:oleObj>
              </mc:Choice>
              <mc:Fallback>
                <p:oleObj name="Equation" r:id="rId3" imgW="152280" imgH="139680" progId="Equation.DSMT4">
                  <p:embed/>
                  <p:pic>
                    <p:nvPicPr>
                      <p:cNvPr id="96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572" y="3890458"/>
                        <a:ext cx="295275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847384"/>
              </p:ext>
            </p:extLst>
          </p:nvPr>
        </p:nvGraphicFramePr>
        <p:xfrm>
          <a:off x="3907293" y="3886200"/>
          <a:ext cx="2952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280" imgH="139680" progId="Equation.DSMT4">
                  <p:embed/>
                </p:oleObj>
              </mc:Choice>
              <mc:Fallback>
                <p:oleObj name="Equation" r:id="rId5" imgW="152280" imgH="139680" progId="Equation.DSMT4">
                  <p:embed/>
                  <p:pic>
                    <p:nvPicPr>
                      <p:cNvPr id="97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293" y="3886200"/>
                        <a:ext cx="295275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913860"/>
              </p:ext>
            </p:extLst>
          </p:nvPr>
        </p:nvGraphicFramePr>
        <p:xfrm>
          <a:off x="2263775" y="2049162"/>
          <a:ext cx="419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5640" imgH="228600" progId="Equation.DSMT4">
                  <p:embed/>
                </p:oleObj>
              </mc:Choice>
              <mc:Fallback>
                <p:oleObj name="Equation" r:id="rId7" imgW="215640" imgH="228600" progId="Equation.DSMT4">
                  <p:embed/>
                  <p:pic>
                    <p:nvPicPr>
                      <p:cNvPr id="98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775" y="2049162"/>
                        <a:ext cx="419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435759"/>
              </p:ext>
            </p:extLst>
          </p:nvPr>
        </p:nvGraphicFramePr>
        <p:xfrm>
          <a:off x="2791632" y="2984781"/>
          <a:ext cx="3444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28600" progId="Equation.DSMT4">
                  <p:embed/>
                </p:oleObj>
              </mc:Choice>
              <mc:Fallback>
                <p:oleObj name="Equation" r:id="rId9" imgW="177480" imgH="228600" progId="Equation.DSMT4">
                  <p:embed/>
                  <p:pic>
                    <p:nvPicPr>
                      <p:cNvPr id="99" name="Object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1632" y="2984781"/>
                        <a:ext cx="3444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896642"/>
              </p:ext>
            </p:extLst>
          </p:nvPr>
        </p:nvGraphicFramePr>
        <p:xfrm>
          <a:off x="2787529" y="3923332"/>
          <a:ext cx="3937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3040" imgH="228600" progId="Equation.DSMT4">
                  <p:embed/>
                </p:oleObj>
              </mc:Choice>
              <mc:Fallback>
                <p:oleObj name="Equation" r:id="rId11" imgW="203040" imgH="228600" progId="Equation.DSMT4">
                  <p:embed/>
                  <p:pic>
                    <p:nvPicPr>
                      <p:cNvPr id="100" name="Object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529" y="3923332"/>
                        <a:ext cx="3937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947755"/>
              </p:ext>
            </p:extLst>
          </p:nvPr>
        </p:nvGraphicFramePr>
        <p:xfrm>
          <a:off x="1717149" y="2956571"/>
          <a:ext cx="2952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2280" imgH="228600" progId="Equation.DSMT4">
                  <p:embed/>
                </p:oleObj>
              </mc:Choice>
              <mc:Fallback>
                <p:oleObj name="Equation" r:id="rId13" imgW="152280" imgH="228600" progId="Equation.DSMT4">
                  <p:embed/>
                  <p:pic>
                    <p:nvPicPr>
                      <p:cNvPr id="101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149" y="2956571"/>
                        <a:ext cx="295275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66588"/>
              </p:ext>
            </p:extLst>
          </p:nvPr>
        </p:nvGraphicFramePr>
        <p:xfrm>
          <a:off x="1708663" y="3907702"/>
          <a:ext cx="3444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7480" imgH="228600" progId="Equation.DSMT4">
                  <p:embed/>
                </p:oleObj>
              </mc:Choice>
              <mc:Fallback>
                <p:oleObj name="Equation" r:id="rId15" imgW="177480" imgH="228600" progId="Equation.DSMT4">
                  <p:embed/>
                  <p:pic>
                    <p:nvPicPr>
                      <p:cNvPr id="102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663" y="3907702"/>
                        <a:ext cx="3444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Content Placeholder 2"/>
          <p:cNvSpPr>
            <a:spLocks noGrp="1"/>
          </p:cNvSpPr>
          <p:nvPr>
            <p:ph idx="1"/>
          </p:nvPr>
        </p:nvSpPr>
        <p:spPr>
          <a:xfrm>
            <a:off x="4236672" y="1524000"/>
            <a:ext cx="4297728" cy="4343399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Stress relaxation:</a:t>
            </a:r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 err="1"/>
              <a:t>Prony</a:t>
            </a:r>
            <a:r>
              <a:rPr lang="en-US" sz="2000" dirty="0"/>
              <a:t> series:</a:t>
            </a:r>
          </a:p>
        </p:txBody>
      </p:sp>
      <p:graphicFrame>
        <p:nvGraphicFramePr>
          <p:cNvPr id="106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545134"/>
              </p:ext>
            </p:extLst>
          </p:nvPr>
        </p:nvGraphicFramePr>
        <p:xfrm>
          <a:off x="4639276" y="2942924"/>
          <a:ext cx="3678238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892160" imgH="1104840" progId="Equation.DSMT4">
                  <p:embed/>
                </p:oleObj>
              </mc:Choice>
              <mc:Fallback>
                <p:oleObj name="Equation" r:id="rId17" imgW="1892160" imgH="1104840" progId="Equation.DSMT4">
                  <p:embed/>
                  <p:pic>
                    <p:nvPicPr>
                      <p:cNvPr id="106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9276" y="2942924"/>
                        <a:ext cx="3678238" cy="200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189693"/>
              </p:ext>
            </p:extLst>
          </p:nvPr>
        </p:nvGraphicFramePr>
        <p:xfrm>
          <a:off x="4634513" y="1954598"/>
          <a:ext cx="23923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31560" imgH="253800" progId="Equation.DSMT4">
                  <p:embed/>
                </p:oleObj>
              </mc:Choice>
              <mc:Fallback>
                <p:oleObj name="Equation" r:id="rId19" imgW="1231560" imgH="253800" progId="Equation.DSMT4">
                  <p:embed/>
                  <p:pic>
                    <p:nvPicPr>
                      <p:cNvPr id="108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4513" y="1954598"/>
                        <a:ext cx="2392363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Rounded Rectangle 110"/>
          <p:cNvSpPr/>
          <p:nvPr/>
        </p:nvSpPr>
        <p:spPr bwMode="auto">
          <a:xfrm>
            <a:off x="3877122" y="5155582"/>
            <a:ext cx="4678062" cy="115666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real solids, a multitude of microscopic relaxation processes give rise to dispersion of relaxation time (stretched exponential)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68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Elastic, viscoelastic, and viscous responses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762000" y="1752600"/>
            <a:ext cx="0" cy="19567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762000" y="3709324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841773" y="1552544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Stress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1801" y="325749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3581485" y="1752600"/>
            <a:ext cx="0" cy="19567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581485" y="3709324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661258" y="1552544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Stress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11286" y="325749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6303021" y="1752600"/>
            <a:ext cx="0" cy="19567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6303021" y="3709324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382794" y="1552544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Stress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32822" y="325749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762000" y="4232764"/>
            <a:ext cx="0" cy="19567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762000" y="6189488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841773" y="4032708"/>
            <a:ext cx="1638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Elastic</a:t>
            </a:r>
            <a:r>
              <a:rPr lang="en-US" sz="2000" dirty="0"/>
              <a:t> strain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91801" y="573765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3581485" y="4232764"/>
            <a:ext cx="0" cy="19567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3581485" y="6189488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661258" y="4032708"/>
            <a:ext cx="2233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Visco</a:t>
            </a:r>
            <a:r>
              <a:rPr lang="en-US" sz="2000" dirty="0">
                <a:solidFill>
                  <a:srgbClr val="FF0000"/>
                </a:solidFill>
              </a:rPr>
              <a:t>elastic</a:t>
            </a:r>
            <a:r>
              <a:rPr lang="en-US" sz="2000" dirty="0"/>
              <a:t> strain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11286" y="573765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6303021" y="4232764"/>
            <a:ext cx="0" cy="19567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303021" y="6189488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6382794" y="4032708"/>
            <a:ext cx="1776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Viscous</a:t>
            </a:r>
            <a:r>
              <a:rPr lang="en-US" sz="2000" dirty="0"/>
              <a:t> strain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232822" y="5737654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6781800" y="2658688"/>
            <a:ext cx="0" cy="10506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7543800" y="2658688"/>
            <a:ext cx="0" cy="10506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6781800" y="2658688"/>
            <a:ext cx="762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6781800" y="4953000"/>
            <a:ext cx="762000" cy="12364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7527324" y="4953000"/>
            <a:ext cx="6096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4114800" y="2658688"/>
            <a:ext cx="0" cy="10506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4876800" y="2658688"/>
            <a:ext cx="0" cy="10506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>
            <a:off x="4114800" y="2658688"/>
            <a:ext cx="762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1295400" y="2658113"/>
            <a:ext cx="0" cy="10506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>
            <a:off x="2057400" y="2658113"/>
            <a:ext cx="0" cy="105063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>
            <a:off x="1295400" y="2658113"/>
            <a:ext cx="762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1272746" y="5029200"/>
            <a:ext cx="0" cy="11602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2034746" y="5029200"/>
            <a:ext cx="0" cy="11602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1272746" y="5029200"/>
            <a:ext cx="762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>
            <a:off x="4114800" y="5562600"/>
            <a:ext cx="0" cy="6268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Freeform 63"/>
          <p:cNvSpPr/>
          <p:nvPr/>
        </p:nvSpPr>
        <p:spPr bwMode="auto">
          <a:xfrm>
            <a:off x="4118919" y="4819135"/>
            <a:ext cx="733168" cy="741406"/>
          </a:xfrm>
          <a:custGeom>
            <a:avLst/>
            <a:gdLst>
              <a:gd name="connsiteX0" fmla="*/ 0 w 733168"/>
              <a:gd name="connsiteY0" fmla="*/ 741406 h 741406"/>
              <a:gd name="connsiteX1" fmla="*/ 181233 w 733168"/>
              <a:gd name="connsiteY1" fmla="*/ 313038 h 741406"/>
              <a:gd name="connsiteX2" fmla="*/ 733168 w 733168"/>
              <a:gd name="connsiteY2" fmla="*/ 0 h 74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168" h="741406">
                <a:moveTo>
                  <a:pt x="0" y="741406"/>
                </a:moveTo>
                <a:cubicBezTo>
                  <a:pt x="29519" y="589006"/>
                  <a:pt x="59038" y="436606"/>
                  <a:pt x="181233" y="313038"/>
                </a:cubicBezTo>
                <a:cubicBezTo>
                  <a:pt x="303428" y="189470"/>
                  <a:pt x="733168" y="0"/>
                  <a:pt x="733168" y="0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5" name="Straight Connector 64"/>
          <p:cNvCxnSpPr/>
          <p:nvPr/>
        </p:nvCxnSpPr>
        <p:spPr bwMode="auto">
          <a:xfrm>
            <a:off x="4852087" y="4810897"/>
            <a:ext cx="0" cy="286265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Freeform 67"/>
          <p:cNvSpPr/>
          <p:nvPr/>
        </p:nvSpPr>
        <p:spPr bwMode="auto">
          <a:xfrm flipV="1">
            <a:off x="4850565" y="5088663"/>
            <a:ext cx="733168" cy="505091"/>
          </a:xfrm>
          <a:custGeom>
            <a:avLst/>
            <a:gdLst>
              <a:gd name="connsiteX0" fmla="*/ 0 w 733168"/>
              <a:gd name="connsiteY0" fmla="*/ 741406 h 741406"/>
              <a:gd name="connsiteX1" fmla="*/ 181233 w 733168"/>
              <a:gd name="connsiteY1" fmla="*/ 313038 h 741406"/>
              <a:gd name="connsiteX2" fmla="*/ 733168 w 733168"/>
              <a:gd name="connsiteY2" fmla="*/ 0 h 741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3168" h="741406">
                <a:moveTo>
                  <a:pt x="0" y="741406"/>
                </a:moveTo>
                <a:cubicBezTo>
                  <a:pt x="29519" y="589006"/>
                  <a:pt x="59038" y="436606"/>
                  <a:pt x="181233" y="313038"/>
                </a:cubicBezTo>
                <a:cubicBezTo>
                  <a:pt x="303428" y="189470"/>
                  <a:pt x="733168" y="0"/>
                  <a:pt x="733168" y="0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0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Viscoelastic materials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r="4051"/>
          <a:stretch/>
        </p:blipFill>
        <p:spPr>
          <a:xfrm>
            <a:off x="533400" y="1676400"/>
            <a:ext cx="2590800" cy="18505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4665" y="3562867"/>
            <a:ext cx="2108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Mozzarella cheese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/>
          <a:stretch/>
        </p:blipFill>
        <p:spPr>
          <a:xfrm>
            <a:off x="3429000" y="1676400"/>
            <a:ext cx="2294708" cy="18505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74880" y="3562867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Human skin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7"/>
          <a:stretch/>
        </p:blipFill>
        <p:spPr>
          <a:xfrm>
            <a:off x="6026330" y="1676400"/>
            <a:ext cx="2516777" cy="18505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33651" y="3562867"/>
            <a:ext cx="1702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Turbine blades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8" r="11953"/>
          <a:stretch/>
        </p:blipFill>
        <p:spPr>
          <a:xfrm>
            <a:off x="533400" y="4139965"/>
            <a:ext cx="2590800" cy="189856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63172" y="6078596"/>
            <a:ext cx="1531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Volcanic lava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011687" y="4139965"/>
            <a:ext cx="2531420" cy="2307963"/>
            <a:chOff x="6011687" y="4139965"/>
            <a:chExt cx="2531420" cy="230796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1687" y="4139965"/>
              <a:ext cx="2531420" cy="1898565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428757" y="6078596"/>
              <a:ext cx="171072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Memory foams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4" r="13141"/>
          <a:stretch/>
        </p:blipFill>
        <p:spPr>
          <a:xfrm>
            <a:off x="3420589" y="4146606"/>
            <a:ext cx="2294708" cy="188528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406802" y="6078596"/>
            <a:ext cx="2339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Naval ship propellers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1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Boltzmann superposition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620"/>
            <a:ext cx="8077200" cy="750260"/>
          </a:xfrm>
        </p:spPr>
        <p:txBody>
          <a:bodyPr/>
          <a:lstStyle/>
          <a:p>
            <a:r>
              <a:rPr lang="en-US" sz="2000" dirty="0"/>
              <a:t>In the linear viscoelastic regime, the stress (strain) responses to successive strain (stress) stimuli are additive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549275" y="3700300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437886" y="331185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907534" y="2940934"/>
            <a:ext cx="0" cy="74980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913627" y="2957410"/>
            <a:ext cx="1396486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30501" y="37003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i="1" baseline="-25000" dirty="0"/>
              <a:t>1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549275" y="4379620"/>
            <a:ext cx="0" cy="10972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549275" y="5479534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584155" y="422211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Stress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37886" y="509109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905389" y="4726643"/>
            <a:ext cx="0" cy="75289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730501" y="5479534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i="1" baseline="-25000" dirty="0"/>
              <a:t>1</a:t>
            </a:r>
          </a:p>
        </p:txBody>
      </p:sp>
      <p:sp>
        <p:nvSpPr>
          <p:cNvPr id="34" name="Freeform 33"/>
          <p:cNvSpPr/>
          <p:nvPr/>
        </p:nvSpPr>
        <p:spPr bwMode="auto">
          <a:xfrm>
            <a:off x="899296" y="4721102"/>
            <a:ext cx="1072978" cy="680747"/>
          </a:xfrm>
          <a:custGeom>
            <a:avLst/>
            <a:gdLst>
              <a:gd name="connsiteX0" fmla="*/ 0 w 1178010"/>
              <a:gd name="connsiteY0" fmla="*/ 0 h 757881"/>
              <a:gd name="connsiteX1" fmla="*/ 337751 w 1178010"/>
              <a:gd name="connsiteY1" fmla="*/ 436606 h 757881"/>
              <a:gd name="connsiteX2" fmla="*/ 799070 w 1178010"/>
              <a:gd name="connsiteY2" fmla="*/ 683741 h 757881"/>
              <a:gd name="connsiteX3" fmla="*/ 1178010 w 1178010"/>
              <a:gd name="connsiteY3" fmla="*/ 757881 h 7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010" h="757881">
                <a:moveTo>
                  <a:pt x="0" y="0"/>
                </a:moveTo>
                <a:cubicBezTo>
                  <a:pt x="102286" y="161324"/>
                  <a:pt x="204573" y="322649"/>
                  <a:pt x="337751" y="436606"/>
                </a:cubicBezTo>
                <a:cubicBezTo>
                  <a:pt x="470929" y="550563"/>
                  <a:pt x="659027" y="630195"/>
                  <a:pt x="799070" y="683741"/>
                </a:cubicBezTo>
                <a:cubicBezTo>
                  <a:pt x="939113" y="737287"/>
                  <a:pt x="1058561" y="747584"/>
                  <a:pt x="1178010" y="757881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861249"/>
              </p:ext>
            </p:extLst>
          </p:nvPr>
        </p:nvGraphicFramePr>
        <p:xfrm>
          <a:off x="993218" y="3131134"/>
          <a:ext cx="4921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3800" imgH="228600" progId="Equation.DSMT4">
                  <p:embed/>
                </p:oleObj>
              </mc:Choice>
              <mc:Fallback>
                <p:oleObj name="Equation" r:id="rId2" imgW="253800" imgH="22860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218" y="3131134"/>
                        <a:ext cx="49212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53940"/>
              </p:ext>
            </p:extLst>
          </p:nvPr>
        </p:nvGraphicFramePr>
        <p:xfrm>
          <a:off x="457200" y="5933304"/>
          <a:ext cx="2378075" cy="405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84200" imgH="253800" progId="Equation.DSMT4">
                  <p:embed/>
                </p:oleObj>
              </mc:Choice>
              <mc:Fallback>
                <p:oleObj name="Equation" r:id="rId4" imgW="1384200" imgH="25380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933304"/>
                        <a:ext cx="2378075" cy="405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Arrow Connector 52"/>
          <p:cNvCxnSpPr/>
          <p:nvPr/>
        </p:nvCxnSpPr>
        <p:spPr bwMode="auto">
          <a:xfrm flipV="1">
            <a:off x="555626" y="2602086"/>
            <a:ext cx="0" cy="10972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590506" y="2444580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Strain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3533731" y="3699366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5422342" y="331092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63" name="Straight Connector 62"/>
          <p:cNvCxnSpPr/>
          <p:nvPr/>
        </p:nvCxnSpPr>
        <p:spPr bwMode="auto">
          <a:xfrm flipH="1">
            <a:off x="4394758" y="3131134"/>
            <a:ext cx="0" cy="54912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4394758" y="3139372"/>
            <a:ext cx="939242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4238254" y="369936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i="1" baseline="-25000" dirty="0"/>
              <a:t>2</a:t>
            </a:r>
          </a:p>
        </p:txBody>
      </p:sp>
      <p:cxnSp>
        <p:nvCxnSpPr>
          <p:cNvPr id="66" name="Straight Arrow Connector 65"/>
          <p:cNvCxnSpPr/>
          <p:nvPr/>
        </p:nvCxnSpPr>
        <p:spPr bwMode="auto">
          <a:xfrm flipV="1">
            <a:off x="3533731" y="4378686"/>
            <a:ext cx="0" cy="10972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3533731" y="5478600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3568611" y="422118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Stress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422342" y="5090158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4343400" y="4927464"/>
            <a:ext cx="0" cy="54864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4191000" y="547860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  <a:r>
              <a:rPr lang="en-US" i="1" baseline="-25000" dirty="0"/>
              <a:t>2</a:t>
            </a:r>
          </a:p>
        </p:txBody>
      </p:sp>
      <p:sp>
        <p:nvSpPr>
          <p:cNvPr id="72" name="Freeform 71"/>
          <p:cNvSpPr/>
          <p:nvPr/>
        </p:nvSpPr>
        <p:spPr bwMode="auto">
          <a:xfrm>
            <a:off x="4348896" y="4942688"/>
            <a:ext cx="1072978" cy="467399"/>
          </a:xfrm>
          <a:custGeom>
            <a:avLst/>
            <a:gdLst>
              <a:gd name="connsiteX0" fmla="*/ 0 w 1178010"/>
              <a:gd name="connsiteY0" fmla="*/ 0 h 757881"/>
              <a:gd name="connsiteX1" fmla="*/ 337751 w 1178010"/>
              <a:gd name="connsiteY1" fmla="*/ 436606 h 757881"/>
              <a:gd name="connsiteX2" fmla="*/ 799070 w 1178010"/>
              <a:gd name="connsiteY2" fmla="*/ 683741 h 757881"/>
              <a:gd name="connsiteX3" fmla="*/ 1178010 w 1178010"/>
              <a:gd name="connsiteY3" fmla="*/ 757881 h 7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010" h="757881">
                <a:moveTo>
                  <a:pt x="0" y="0"/>
                </a:moveTo>
                <a:cubicBezTo>
                  <a:pt x="102286" y="161324"/>
                  <a:pt x="204573" y="322649"/>
                  <a:pt x="337751" y="436606"/>
                </a:cubicBezTo>
                <a:cubicBezTo>
                  <a:pt x="470929" y="550563"/>
                  <a:pt x="659027" y="630195"/>
                  <a:pt x="799070" y="683741"/>
                </a:cubicBezTo>
                <a:cubicBezTo>
                  <a:pt x="939113" y="737287"/>
                  <a:pt x="1058561" y="747584"/>
                  <a:pt x="1178010" y="757881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428267"/>
              </p:ext>
            </p:extLst>
          </p:nvPr>
        </p:nvGraphicFramePr>
        <p:xfrm>
          <a:off x="3858869" y="3198342"/>
          <a:ext cx="5175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6400" imgH="228600" progId="Equation.DSMT4">
                  <p:embed/>
                </p:oleObj>
              </mc:Choice>
              <mc:Fallback>
                <p:oleObj name="Equation" r:id="rId6" imgW="266400" imgH="228600" progId="Equation.DSMT4">
                  <p:embed/>
                  <p:pic>
                    <p:nvPicPr>
                      <p:cNvPr id="73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8869" y="3198342"/>
                        <a:ext cx="51752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5" name="Straight Arrow Connector 74"/>
          <p:cNvCxnSpPr/>
          <p:nvPr/>
        </p:nvCxnSpPr>
        <p:spPr bwMode="auto">
          <a:xfrm flipV="1">
            <a:off x="3540082" y="2601152"/>
            <a:ext cx="0" cy="10972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3574962" y="244364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Strain</a:t>
            </a:r>
          </a:p>
        </p:txBody>
      </p:sp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472699"/>
              </p:ext>
            </p:extLst>
          </p:nvPr>
        </p:nvGraphicFramePr>
        <p:xfrm>
          <a:off x="3341688" y="5933004"/>
          <a:ext cx="246538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34960" imgH="253800" progId="Equation.DSMT4">
                  <p:embed/>
                </p:oleObj>
              </mc:Choice>
              <mc:Fallback>
                <p:oleObj name="Equation" r:id="rId8" imgW="1434960" imgH="253800" progId="Equation.DSMT4">
                  <p:embed/>
                  <p:pic>
                    <p:nvPicPr>
                      <p:cNvPr id="8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5933004"/>
                        <a:ext cx="2465387" cy="4048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" name="Picture 8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06" y="2957410"/>
            <a:ext cx="427169" cy="42573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306" y="4750651"/>
            <a:ext cx="427169" cy="42573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27" y="2780438"/>
            <a:ext cx="779680" cy="77968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127" y="4553466"/>
            <a:ext cx="779680" cy="779680"/>
          </a:xfrm>
          <a:prstGeom prst="rect">
            <a:avLst/>
          </a:prstGeom>
        </p:spPr>
      </p:pic>
      <p:cxnSp>
        <p:nvCxnSpPr>
          <p:cNvPr id="85" name="Straight Arrow Connector 84"/>
          <p:cNvCxnSpPr/>
          <p:nvPr/>
        </p:nvCxnSpPr>
        <p:spPr bwMode="auto">
          <a:xfrm>
            <a:off x="6541975" y="3699555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8430586" y="3311113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87" name="Straight Connector 86"/>
          <p:cNvCxnSpPr/>
          <p:nvPr/>
        </p:nvCxnSpPr>
        <p:spPr bwMode="auto">
          <a:xfrm>
            <a:off x="6900234" y="2940189"/>
            <a:ext cx="0" cy="74980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flipV="1">
            <a:off x="6906327" y="2948427"/>
            <a:ext cx="52215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Arrow Connector 89"/>
          <p:cNvCxnSpPr/>
          <p:nvPr/>
        </p:nvCxnSpPr>
        <p:spPr bwMode="auto">
          <a:xfrm flipV="1">
            <a:off x="6541975" y="4378875"/>
            <a:ext cx="0" cy="10972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1" name="Straight Arrow Connector 90"/>
          <p:cNvCxnSpPr/>
          <p:nvPr/>
        </p:nvCxnSpPr>
        <p:spPr bwMode="auto">
          <a:xfrm>
            <a:off x="6541975" y="5478789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6576855" y="422136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Stress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430586" y="5090347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94" name="Straight Connector 93"/>
          <p:cNvCxnSpPr/>
          <p:nvPr/>
        </p:nvCxnSpPr>
        <p:spPr bwMode="auto">
          <a:xfrm>
            <a:off x="6898089" y="4725898"/>
            <a:ext cx="0" cy="75289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Freeform 95"/>
          <p:cNvSpPr/>
          <p:nvPr/>
        </p:nvSpPr>
        <p:spPr bwMode="auto">
          <a:xfrm>
            <a:off x="6891996" y="4720358"/>
            <a:ext cx="454152" cy="480184"/>
          </a:xfrm>
          <a:custGeom>
            <a:avLst/>
            <a:gdLst>
              <a:gd name="connsiteX0" fmla="*/ 0 w 1178010"/>
              <a:gd name="connsiteY0" fmla="*/ 0 h 757881"/>
              <a:gd name="connsiteX1" fmla="*/ 337751 w 1178010"/>
              <a:gd name="connsiteY1" fmla="*/ 436606 h 757881"/>
              <a:gd name="connsiteX2" fmla="*/ 799070 w 1178010"/>
              <a:gd name="connsiteY2" fmla="*/ 683741 h 757881"/>
              <a:gd name="connsiteX3" fmla="*/ 1178010 w 1178010"/>
              <a:gd name="connsiteY3" fmla="*/ 757881 h 7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010" h="757881">
                <a:moveTo>
                  <a:pt x="0" y="0"/>
                </a:moveTo>
                <a:cubicBezTo>
                  <a:pt x="102286" y="161324"/>
                  <a:pt x="204573" y="322649"/>
                  <a:pt x="337751" y="436606"/>
                </a:cubicBezTo>
                <a:cubicBezTo>
                  <a:pt x="470929" y="550563"/>
                  <a:pt x="659027" y="630195"/>
                  <a:pt x="799070" y="683741"/>
                </a:cubicBezTo>
                <a:cubicBezTo>
                  <a:pt x="939113" y="737287"/>
                  <a:pt x="1058561" y="747584"/>
                  <a:pt x="1178010" y="757881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9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307504"/>
              </p:ext>
            </p:extLst>
          </p:nvPr>
        </p:nvGraphicFramePr>
        <p:xfrm>
          <a:off x="6985918" y="3130389"/>
          <a:ext cx="4921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800" imgH="228600" progId="Equation.DSMT4">
                  <p:embed/>
                </p:oleObj>
              </mc:Choice>
              <mc:Fallback>
                <p:oleObj name="Equation" r:id="rId12" imgW="253800" imgH="228600" progId="Equation.DSMT4">
                  <p:embed/>
                  <p:pic>
                    <p:nvPicPr>
                      <p:cNvPr id="97" name="Object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918" y="3130389"/>
                        <a:ext cx="49212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458929"/>
              </p:ext>
            </p:extLst>
          </p:nvPr>
        </p:nvGraphicFramePr>
        <p:xfrm>
          <a:off x="6705600" y="5953125"/>
          <a:ext cx="1614488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39600" imgH="228600" progId="Equation.DSMT4">
                  <p:embed/>
                </p:oleObj>
              </mc:Choice>
              <mc:Fallback>
                <p:oleObj name="Equation" r:id="rId13" imgW="939600" imgH="228600" progId="Equation.DSMT4">
                  <p:embed/>
                  <p:pic>
                    <p:nvPicPr>
                      <p:cNvPr id="98" name="Object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953125"/>
                        <a:ext cx="1614488" cy="363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9" name="Straight Arrow Connector 98"/>
          <p:cNvCxnSpPr/>
          <p:nvPr/>
        </p:nvCxnSpPr>
        <p:spPr bwMode="auto">
          <a:xfrm flipV="1">
            <a:off x="6548326" y="2601341"/>
            <a:ext cx="0" cy="10972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6583206" y="244383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Strain</a:t>
            </a:r>
          </a:p>
        </p:txBody>
      </p:sp>
      <p:cxnSp>
        <p:nvCxnSpPr>
          <p:cNvPr id="103" name="Straight Connector 102"/>
          <p:cNvCxnSpPr/>
          <p:nvPr/>
        </p:nvCxnSpPr>
        <p:spPr bwMode="auto">
          <a:xfrm flipH="1">
            <a:off x="7416114" y="2407330"/>
            <a:ext cx="0" cy="54912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7416114" y="2415568"/>
            <a:ext cx="939242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0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609303"/>
              </p:ext>
            </p:extLst>
          </p:nvPr>
        </p:nvGraphicFramePr>
        <p:xfrm>
          <a:off x="7477896" y="2492676"/>
          <a:ext cx="5175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66400" imgH="228600" progId="Equation.DSMT4">
                  <p:embed/>
                </p:oleObj>
              </mc:Choice>
              <mc:Fallback>
                <p:oleObj name="Equation" r:id="rId15" imgW="266400" imgH="228600" progId="Equation.DSMT4">
                  <p:embed/>
                  <p:pic>
                    <p:nvPicPr>
                      <p:cNvPr id="107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896" y="2492676"/>
                        <a:ext cx="51752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0" name="Straight Connector 109"/>
          <p:cNvCxnSpPr/>
          <p:nvPr/>
        </p:nvCxnSpPr>
        <p:spPr bwMode="auto">
          <a:xfrm>
            <a:off x="7346148" y="4652108"/>
            <a:ext cx="0" cy="54864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Freeform 110"/>
          <p:cNvSpPr/>
          <p:nvPr/>
        </p:nvSpPr>
        <p:spPr bwMode="auto">
          <a:xfrm>
            <a:off x="7351644" y="4667332"/>
            <a:ext cx="927057" cy="734517"/>
          </a:xfrm>
          <a:custGeom>
            <a:avLst/>
            <a:gdLst>
              <a:gd name="connsiteX0" fmla="*/ 0 w 1178010"/>
              <a:gd name="connsiteY0" fmla="*/ 0 h 757881"/>
              <a:gd name="connsiteX1" fmla="*/ 337751 w 1178010"/>
              <a:gd name="connsiteY1" fmla="*/ 436606 h 757881"/>
              <a:gd name="connsiteX2" fmla="*/ 799070 w 1178010"/>
              <a:gd name="connsiteY2" fmla="*/ 683741 h 757881"/>
              <a:gd name="connsiteX3" fmla="*/ 1178010 w 1178010"/>
              <a:gd name="connsiteY3" fmla="*/ 757881 h 7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010" h="757881">
                <a:moveTo>
                  <a:pt x="0" y="0"/>
                </a:moveTo>
                <a:cubicBezTo>
                  <a:pt x="102286" y="161324"/>
                  <a:pt x="204573" y="322649"/>
                  <a:pt x="337751" y="436606"/>
                </a:cubicBezTo>
                <a:cubicBezTo>
                  <a:pt x="470929" y="550563"/>
                  <a:pt x="659027" y="630195"/>
                  <a:pt x="799070" y="683741"/>
                </a:cubicBezTo>
                <a:cubicBezTo>
                  <a:pt x="939113" y="737287"/>
                  <a:pt x="1058561" y="747584"/>
                  <a:pt x="1178010" y="757881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92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Boltzmann superposition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7620"/>
            <a:ext cx="8077200" cy="750260"/>
          </a:xfrm>
        </p:spPr>
        <p:txBody>
          <a:bodyPr/>
          <a:lstStyle/>
          <a:p>
            <a:r>
              <a:rPr lang="en-US" sz="2000" dirty="0"/>
              <a:t>In the linear viscoelastic regime, the stress (strain) responses to successive strain (stress) stimuli are additive</a:t>
            </a:r>
          </a:p>
        </p:txBody>
      </p:sp>
      <p:cxnSp>
        <p:nvCxnSpPr>
          <p:cNvPr id="85" name="Straight Arrow Connector 84"/>
          <p:cNvCxnSpPr/>
          <p:nvPr/>
        </p:nvCxnSpPr>
        <p:spPr bwMode="auto">
          <a:xfrm>
            <a:off x="990600" y="3955064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879211" y="3566622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91" name="Straight Arrow Connector 90"/>
          <p:cNvCxnSpPr/>
          <p:nvPr/>
        </p:nvCxnSpPr>
        <p:spPr bwMode="auto">
          <a:xfrm>
            <a:off x="990600" y="5944703"/>
            <a:ext cx="2057400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2879211" y="555626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cxnSp>
        <p:nvCxnSpPr>
          <p:cNvPr id="99" name="Straight Arrow Connector 98"/>
          <p:cNvCxnSpPr/>
          <p:nvPr/>
        </p:nvCxnSpPr>
        <p:spPr bwMode="auto">
          <a:xfrm flipH="1" flipV="1">
            <a:off x="998837" y="2659664"/>
            <a:ext cx="0" cy="129446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00" name="TextBox 99"/>
          <p:cNvSpPr txBox="1"/>
          <p:nvPr/>
        </p:nvSpPr>
        <p:spPr>
          <a:xfrm>
            <a:off x="1041405" y="2531978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Strain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79469" y="3764388"/>
            <a:ext cx="162235" cy="173337"/>
            <a:chOff x="5181600" y="4805432"/>
            <a:chExt cx="228600" cy="228600"/>
          </a:xfrm>
        </p:grpSpPr>
        <p:cxnSp>
          <p:nvCxnSpPr>
            <p:cNvPr id="87" name="Straight Connector 86"/>
            <p:cNvCxnSpPr/>
            <p:nvPr/>
          </p:nvCxnSpPr>
          <p:spPr bwMode="auto">
            <a:xfrm>
              <a:off x="5181600" y="4805432"/>
              <a:ext cx="0" cy="228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>
              <a:off x="5181600" y="4805432"/>
              <a:ext cx="228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4" name="Group 73"/>
          <p:cNvGrpSpPr/>
          <p:nvPr/>
        </p:nvGrpSpPr>
        <p:grpSpPr>
          <a:xfrm>
            <a:off x="1341704" y="3599422"/>
            <a:ext cx="293699" cy="175087"/>
            <a:chOff x="5181600" y="4805432"/>
            <a:chExt cx="228600" cy="228600"/>
          </a:xfrm>
        </p:grpSpPr>
        <p:cxnSp>
          <p:nvCxnSpPr>
            <p:cNvPr id="77" name="Straight Connector 76"/>
            <p:cNvCxnSpPr/>
            <p:nvPr/>
          </p:nvCxnSpPr>
          <p:spPr bwMode="auto">
            <a:xfrm>
              <a:off x="5181600" y="4805432"/>
              <a:ext cx="0" cy="228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5181600" y="4805432"/>
              <a:ext cx="228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9" name="Group 78"/>
          <p:cNvGrpSpPr/>
          <p:nvPr/>
        </p:nvGrpSpPr>
        <p:grpSpPr>
          <a:xfrm>
            <a:off x="1619527" y="3309170"/>
            <a:ext cx="196546" cy="292507"/>
            <a:chOff x="5181600" y="4805432"/>
            <a:chExt cx="228600" cy="228600"/>
          </a:xfrm>
        </p:grpSpPr>
        <p:cxnSp>
          <p:nvCxnSpPr>
            <p:cNvPr id="89" name="Straight Connector 88"/>
            <p:cNvCxnSpPr/>
            <p:nvPr/>
          </p:nvCxnSpPr>
          <p:spPr bwMode="auto">
            <a:xfrm>
              <a:off x="5181600" y="4805432"/>
              <a:ext cx="0" cy="228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5181600" y="4805432"/>
              <a:ext cx="228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1" name="Group 100"/>
          <p:cNvGrpSpPr/>
          <p:nvPr/>
        </p:nvGrpSpPr>
        <p:grpSpPr>
          <a:xfrm flipV="1">
            <a:off x="1815553" y="3316611"/>
            <a:ext cx="318442" cy="183311"/>
            <a:chOff x="5181600" y="4805432"/>
            <a:chExt cx="228600" cy="228600"/>
          </a:xfrm>
        </p:grpSpPr>
        <p:cxnSp>
          <p:nvCxnSpPr>
            <p:cNvPr id="102" name="Straight Connector 101"/>
            <p:cNvCxnSpPr/>
            <p:nvPr/>
          </p:nvCxnSpPr>
          <p:spPr bwMode="auto">
            <a:xfrm>
              <a:off x="5181600" y="4805432"/>
              <a:ext cx="0" cy="228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>
              <a:off x="5181600" y="4805432"/>
              <a:ext cx="228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06" name="Group 105"/>
          <p:cNvGrpSpPr/>
          <p:nvPr/>
        </p:nvGrpSpPr>
        <p:grpSpPr>
          <a:xfrm>
            <a:off x="2318745" y="3060622"/>
            <a:ext cx="203183" cy="160815"/>
            <a:chOff x="5181600" y="4805432"/>
            <a:chExt cx="228600" cy="228600"/>
          </a:xfrm>
        </p:grpSpPr>
        <p:cxnSp>
          <p:nvCxnSpPr>
            <p:cNvPr id="108" name="Straight Connector 107"/>
            <p:cNvCxnSpPr/>
            <p:nvPr/>
          </p:nvCxnSpPr>
          <p:spPr bwMode="auto">
            <a:xfrm>
              <a:off x="5181600" y="4805432"/>
              <a:ext cx="0" cy="228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5181600" y="4805432"/>
              <a:ext cx="228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2" name="Group 111"/>
          <p:cNvGrpSpPr/>
          <p:nvPr/>
        </p:nvGrpSpPr>
        <p:grpSpPr>
          <a:xfrm flipV="1">
            <a:off x="2520396" y="3049238"/>
            <a:ext cx="325825" cy="211561"/>
            <a:chOff x="5181600" y="4805432"/>
            <a:chExt cx="228600" cy="228600"/>
          </a:xfrm>
        </p:grpSpPr>
        <p:cxnSp>
          <p:nvCxnSpPr>
            <p:cNvPr id="113" name="Straight Connector 112"/>
            <p:cNvCxnSpPr/>
            <p:nvPr/>
          </p:nvCxnSpPr>
          <p:spPr bwMode="auto">
            <a:xfrm>
              <a:off x="5181600" y="4805432"/>
              <a:ext cx="0" cy="228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4" name="Straight Connector 113"/>
            <p:cNvCxnSpPr/>
            <p:nvPr/>
          </p:nvCxnSpPr>
          <p:spPr bwMode="auto">
            <a:xfrm>
              <a:off x="5181600" y="4805432"/>
              <a:ext cx="228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15" name="Straight Arrow Connector 114"/>
          <p:cNvCxnSpPr/>
          <p:nvPr/>
        </p:nvCxnSpPr>
        <p:spPr bwMode="auto">
          <a:xfrm flipH="1" flipV="1">
            <a:off x="987287" y="4661586"/>
            <a:ext cx="0" cy="129446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16" name="TextBox 115"/>
          <p:cNvSpPr txBox="1"/>
          <p:nvPr/>
        </p:nvSpPr>
        <p:spPr>
          <a:xfrm>
            <a:off x="1029855" y="45339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Stress</a:t>
            </a:r>
          </a:p>
        </p:txBody>
      </p:sp>
      <p:graphicFrame>
        <p:nvGraphicFramePr>
          <p:cNvPr id="136" name="Object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672690"/>
              </p:ext>
            </p:extLst>
          </p:nvPr>
        </p:nvGraphicFramePr>
        <p:xfrm>
          <a:off x="3536950" y="4630738"/>
          <a:ext cx="38639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93680" imgH="342720" progId="Equation.DSMT4">
                  <p:embed/>
                </p:oleObj>
              </mc:Choice>
              <mc:Fallback>
                <p:oleObj name="Equation" r:id="rId3" imgW="1993680" imgH="342720" progId="Equation.DSMT4">
                  <p:embed/>
                  <p:pic>
                    <p:nvPicPr>
                      <p:cNvPr id="136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4630738"/>
                        <a:ext cx="3863975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Objec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338450"/>
              </p:ext>
            </p:extLst>
          </p:nvPr>
        </p:nvGraphicFramePr>
        <p:xfrm>
          <a:off x="3513589" y="5386388"/>
          <a:ext cx="4554537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49360" imgH="393480" progId="Equation.DSMT4">
                  <p:embed/>
                </p:oleObj>
              </mc:Choice>
              <mc:Fallback>
                <p:oleObj name="Equation" r:id="rId5" imgW="2349360" imgH="393480" progId="Equation.DSMT4">
                  <p:embed/>
                  <p:pic>
                    <p:nvPicPr>
                      <p:cNvPr id="137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589" y="5386388"/>
                        <a:ext cx="4554537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" name="Objec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577762"/>
              </p:ext>
            </p:extLst>
          </p:nvPr>
        </p:nvGraphicFramePr>
        <p:xfrm>
          <a:off x="3533474" y="2583464"/>
          <a:ext cx="13049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72840" imgH="342720" progId="Equation.DSMT4">
                  <p:embed/>
                </p:oleObj>
              </mc:Choice>
              <mc:Fallback>
                <p:oleObj name="Equation" r:id="rId7" imgW="672840" imgH="342720" progId="Equation.DSMT4">
                  <p:embed/>
                  <p:pic>
                    <p:nvPicPr>
                      <p:cNvPr id="139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474" y="2583464"/>
                        <a:ext cx="1304925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" name="Objec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434057"/>
              </p:ext>
            </p:extLst>
          </p:nvPr>
        </p:nvGraphicFramePr>
        <p:xfrm>
          <a:off x="3529013" y="3328988"/>
          <a:ext cx="1649412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50680" imgH="393480" progId="Equation.DSMT4">
                  <p:embed/>
                </p:oleObj>
              </mc:Choice>
              <mc:Fallback>
                <p:oleObj name="Equation" r:id="rId9" imgW="850680" imgH="393480" progId="Equation.DSMT4">
                  <p:embed/>
                  <p:pic>
                    <p:nvPicPr>
                      <p:cNvPr id="141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3328988"/>
                        <a:ext cx="1649412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2" name="Group 141"/>
          <p:cNvGrpSpPr/>
          <p:nvPr/>
        </p:nvGrpSpPr>
        <p:grpSpPr>
          <a:xfrm>
            <a:off x="2126002" y="3214397"/>
            <a:ext cx="196546" cy="292507"/>
            <a:chOff x="5181600" y="4805432"/>
            <a:chExt cx="228600" cy="228600"/>
          </a:xfrm>
        </p:grpSpPr>
        <p:cxnSp>
          <p:nvCxnSpPr>
            <p:cNvPr id="143" name="Straight Connector 142"/>
            <p:cNvCxnSpPr/>
            <p:nvPr/>
          </p:nvCxnSpPr>
          <p:spPr bwMode="auto">
            <a:xfrm>
              <a:off x="5181600" y="4805432"/>
              <a:ext cx="0" cy="228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 bwMode="auto">
            <a:xfrm>
              <a:off x="5181600" y="4805432"/>
              <a:ext cx="228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1175952" y="5628950"/>
            <a:ext cx="159818" cy="291039"/>
            <a:chOff x="1359243" y="5527589"/>
            <a:chExt cx="143647" cy="214045"/>
          </a:xfrm>
        </p:grpSpPr>
        <p:cxnSp>
          <p:nvCxnSpPr>
            <p:cNvPr id="94" name="Straight Connector 93"/>
            <p:cNvCxnSpPr/>
            <p:nvPr/>
          </p:nvCxnSpPr>
          <p:spPr bwMode="auto">
            <a:xfrm flipH="1">
              <a:off x="1362356" y="5527589"/>
              <a:ext cx="0" cy="21404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6" name="Freeform 95"/>
            <p:cNvSpPr/>
            <p:nvPr/>
          </p:nvSpPr>
          <p:spPr bwMode="auto">
            <a:xfrm>
              <a:off x="1359243" y="5527589"/>
              <a:ext cx="143647" cy="109333"/>
            </a:xfrm>
            <a:custGeom>
              <a:avLst/>
              <a:gdLst>
                <a:gd name="connsiteX0" fmla="*/ 0 w 1178010"/>
                <a:gd name="connsiteY0" fmla="*/ 0 h 757881"/>
                <a:gd name="connsiteX1" fmla="*/ 337751 w 1178010"/>
                <a:gd name="connsiteY1" fmla="*/ 436606 h 757881"/>
                <a:gd name="connsiteX2" fmla="*/ 799070 w 1178010"/>
                <a:gd name="connsiteY2" fmla="*/ 683741 h 757881"/>
                <a:gd name="connsiteX3" fmla="*/ 1178010 w 1178010"/>
                <a:gd name="connsiteY3" fmla="*/ 757881 h 75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8010" h="757881">
                  <a:moveTo>
                    <a:pt x="0" y="0"/>
                  </a:moveTo>
                  <a:cubicBezTo>
                    <a:pt x="102286" y="161324"/>
                    <a:pt x="204573" y="322649"/>
                    <a:pt x="337751" y="436606"/>
                  </a:cubicBezTo>
                  <a:cubicBezTo>
                    <a:pt x="470929" y="550563"/>
                    <a:pt x="659027" y="630195"/>
                    <a:pt x="799070" y="683741"/>
                  </a:cubicBezTo>
                  <a:cubicBezTo>
                    <a:pt x="939113" y="737287"/>
                    <a:pt x="1058561" y="747584"/>
                    <a:pt x="1178010" y="757881"/>
                  </a:cubicBezTo>
                </a:path>
              </a:pathLst>
            </a:custGeom>
            <a:noFill/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328735" y="5512770"/>
            <a:ext cx="290792" cy="273863"/>
            <a:chOff x="1359243" y="5527589"/>
            <a:chExt cx="143647" cy="214045"/>
          </a:xfrm>
        </p:grpSpPr>
        <p:cxnSp>
          <p:nvCxnSpPr>
            <p:cNvPr id="152" name="Straight Connector 151"/>
            <p:cNvCxnSpPr/>
            <p:nvPr/>
          </p:nvCxnSpPr>
          <p:spPr bwMode="auto">
            <a:xfrm flipH="1">
              <a:off x="1362356" y="5527589"/>
              <a:ext cx="0" cy="21404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3" name="Freeform 152"/>
            <p:cNvSpPr/>
            <p:nvPr/>
          </p:nvSpPr>
          <p:spPr bwMode="auto">
            <a:xfrm>
              <a:off x="1359243" y="5527589"/>
              <a:ext cx="143647" cy="109333"/>
            </a:xfrm>
            <a:custGeom>
              <a:avLst/>
              <a:gdLst>
                <a:gd name="connsiteX0" fmla="*/ 0 w 1178010"/>
                <a:gd name="connsiteY0" fmla="*/ 0 h 757881"/>
                <a:gd name="connsiteX1" fmla="*/ 337751 w 1178010"/>
                <a:gd name="connsiteY1" fmla="*/ 436606 h 757881"/>
                <a:gd name="connsiteX2" fmla="*/ 799070 w 1178010"/>
                <a:gd name="connsiteY2" fmla="*/ 683741 h 757881"/>
                <a:gd name="connsiteX3" fmla="*/ 1178010 w 1178010"/>
                <a:gd name="connsiteY3" fmla="*/ 757881 h 75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8010" h="757881">
                  <a:moveTo>
                    <a:pt x="0" y="0"/>
                  </a:moveTo>
                  <a:cubicBezTo>
                    <a:pt x="102286" y="161324"/>
                    <a:pt x="204573" y="322649"/>
                    <a:pt x="337751" y="436606"/>
                  </a:cubicBezTo>
                  <a:cubicBezTo>
                    <a:pt x="470929" y="550563"/>
                    <a:pt x="659027" y="630195"/>
                    <a:pt x="799070" y="683741"/>
                  </a:cubicBezTo>
                  <a:cubicBezTo>
                    <a:pt x="939113" y="737287"/>
                    <a:pt x="1058561" y="747584"/>
                    <a:pt x="1178010" y="757881"/>
                  </a:cubicBezTo>
                </a:path>
              </a:pathLst>
            </a:custGeom>
            <a:noFill/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1610545" y="5134992"/>
            <a:ext cx="192146" cy="509750"/>
            <a:chOff x="1359243" y="5527589"/>
            <a:chExt cx="143647" cy="214045"/>
          </a:xfrm>
        </p:grpSpPr>
        <p:cxnSp>
          <p:nvCxnSpPr>
            <p:cNvPr id="155" name="Straight Connector 154"/>
            <p:cNvCxnSpPr/>
            <p:nvPr/>
          </p:nvCxnSpPr>
          <p:spPr bwMode="auto">
            <a:xfrm flipH="1">
              <a:off x="1362356" y="5527589"/>
              <a:ext cx="0" cy="21404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6" name="Freeform 155"/>
            <p:cNvSpPr/>
            <p:nvPr/>
          </p:nvSpPr>
          <p:spPr bwMode="auto">
            <a:xfrm>
              <a:off x="1359243" y="5527589"/>
              <a:ext cx="143647" cy="109333"/>
            </a:xfrm>
            <a:custGeom>
              <a:avLst/>
              <a:gdLst>
                <a:gd name="connsiteX0" fmla="*/ 0 w 1178010"/>
                <a:gd name="connsiteY0" fmla="*/ 0 h 757881"/>
                <a:gd name="connsiteX1" fmla="*/ 337751 w 1178010"/>
                <a:gd name="connsiteY1" fmla="*/ 436606 h 757881"/>
                <a:gd name="connsiteX2" fmla="*/ 799070 w 1178010"/>
                <a:gd name="connsiteY2" fmla="*/ 683741 h 757881"/>
                <a:gd name="connsiteX3" fmla="*/ 1178010 w 1178010"/>
                <a:gd name="connsiteY3" fmla="*/ 757881 h 75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8010" h="757881">
                  <a:moveTo>
                    <a:pt x="0" y="0"/>
                  </a:moveTo>
                  <a:cubicBezTo>
                    <a:pt x="102286" y="161324"/>
                    <a:pt x="204573" y="322649"/>
                    <a:pt x="337751" y="436606"/>
                  </a:cubicBezTo>
                  <a:cubicBezTo>
                    <a:pt x="470929" y="550563"/>
                    <a:pt x="659027" y="630195"/>
                    <a:pt x="799070" y="683741"/>
                  </a:cubicBezTo>
                  <a:cubicBezTo>
                    <a:pt x="939113" y="737287"/>
                    <a:pt x="1058561" y="747584"/>
                    <a:pt x="1178010" y="757881"/>
                  </a:cubicBezTo>
                </a:path>
              </a:pathLst>
            </a:custGeom>
            <a:noFill/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58" name="Straight Connector 157"/>
          <p:cNvCxnSpPr/>
          <p:nvPr/>
        </p:nvCxnSpPr>
        <p:spPr bwMode="auto">
          <a:xfrm flipH="1" flipV="1">
            <a:off x="1802881" y="5377503"/>
            <a:ext cx="0" cy="35922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9" name="Freeform 158"/>
          <p:cNvSpPr/>
          <p:nvPr/>
        </p:nvSpPr>
        <p:spPr bwMode="auto">
          <a:xfrm>
            <a:off x="1795723" y="5736729"/>
            <a:ext cx="338272" cy="63107"/>
          </a:xfrm>
          <a:custGeom>
            <a:avLst/>
            <a:gdLst>
              <a:gd name="connsiteX0" fmla="*/ 0 w 1178010"/>
              <a:gd name="connsiteY0" fmla="*/ 0 h 757881"/>
              <a:gd name="connsiteX1" fmla="*/ 337751 w 1178010"/>
              <a:gd name="connsiteY1" fmla="*/ 436606 h 757881"/>
              <a:gd name="connsiteX2" fmla="*/ 799070 w 1178010"/>
              <a:gd name="connsiteY2" fmla="*/ 683741 h 757881"/>
              <a:gd name="connsiteX3" fmla="*/ 1178010 w 1178010"/>
              <a:gd name="connsiteY3" fmla="*/ 757881 h 7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010" h="757881">
                <a:moveTo>
                  <a:pt x="0" y="0"/>
                </a:moveTo>
                <a:cubicBezTo>
                  <a:pt x="102286" y="161324"/>
                  <a:pt x="204573" y="322649"/>
                  <a:pt x="337751" y="436606"/>
                </a:cubicBezTo>
                <a:cubicBezTo>
                  <a:pt x="470929" y="550563"/>
                  <a:pt x="659027" y="630195"/>
                  <a:pt x="799070" y="683741"/>
                </a:cubicBezTo>
                <a:cubicBezTo>
                  <a:pt x="939113" y="737287"/>
                  <a:pt x="1058561" y="747584"/>
                  <a:pt x="1178010" y="757881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2125895" y="5288190"/>
            <a:ext cx="192146" cy="509750"/>
            <a:chOff x="1359243" y="5527589"/>
            <a:chExt cx="143647" cy="214045"/>
          </a:xfrm>
        </p:grpSpPr>
        <p:cxnSp>
          <p:nvCxnSpPr>
            <p:cNvPr id="164" name="Straight Connector 163"/>
            <p:cNvCxnSpPr/>
            <p:nvPr/>
          </p:nvCxnSpPr>
          <p:spPr bwMode="auto">
            <a:xfrm flipH="1">
              <a:off x="1362356" y="5527589"/>
              <a:ext cx="0" cy="21404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5" name="Freeform 164"/>
            <p:cNvSpPr/>
            <p:nvPr/>
          </p:nvSpPr>
          <p:spPr bwMode="auto">
            <a:xfrm>
              <a:off x="1359243" y="5527589"/>
              <a:ext cx="143647" cy="109333"/>
            </a:xfrm>
            <a:custGeom>
              <a:avLst/>
              <a:gdLst>
                <a:gd name="connsiteX0" fmla="*/ 0 w 1178010"/>
                <a:gd name="connsiteY0" fmla="*/ 0 h 757881"/>
                <a:gd name="connsiteX1" fmla="*/ 337751 w 1178010"/>
                <a:gd name="connsiteY1" fmla="*/ 436606 h 757881"/>
                <a:gd name="connsiteX2" fmla="*/ 799070 w 1178010"/>
                <a:gd name="connsiteY2" fmla="*/ 683741 h 757881"/>
                <a:gd name="connsiteX3" fmla="*/ 1178010 w 1178010"/>
                <a:gd name="connsiteY3" fmla="*/ 757881 h 75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8010" h="757881">
                  <a:moveTo>
                    <a:pt x="0" y="0"/>
                  </a:moveTo>
                  <a:cubicBezTo>
                    <a:pt x="102286" y="161324"/>
                    <a:pt x="204573" y="322649"/>
                    <a:pt x="337751" y="436606"/>
                  </a:cubicBezTo>
                  <a:cubicBezTo>
                    <a:pt x="470929" y="550563"/>
                    <a:pt x="659027" y="630195"/>
                    <a:pt x="799070" y="683741"/>
                  </a:cubicBezTo>
                  <a:cubicBezTo>
                    <a:pt x="939113" y="737287"/>
                    <a:pt x="1058561" y="747584"/>
                    <a:pt x="1178010" y="757881"/>
                  </a:cubicBezTo>
                </a:path>
              </a:pathLst>
            </a:custGeom>
            <a:noFill/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2322548" y="5288190"/>
            <a:ext cx="169255" cy="274696"/>
            <a:chOff x="1359243" y="5527589"/>
            <a:chExt cx="143647" cy="214045"/>
          </a:xfrm>
        </p:grpSpPr>
        <p:cxnSp>
          <p:nvCxnSpPr>
            <p:cNvPr id="167" name="Straight Connector 166"/>
            <p:cNvCxnSpPr/>
            <p:nvPr/>
          </p:nvCxnSpPr>
          <p:spPr bwMode="auto">
            <a:xfrm flipH="1">
              <a:off x="1362356" y="5527589"/>
              <a:ext cx="0" cy="21404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8" name="Freeform 167"/>
            <p:cNvSpPr/>
            <p:nvPr/>
          </p:nvSpPr>
          <p:spPr bwMode="auto">
            <a:xfrm>
              <a:off x="1359243" y="5527589"/>
              <a:ext cx="143647" cy="109333"/>
            </a:xfrm>
            <a:custGeom>
              <a:avLst/>
              <a:gdLst>
                <a:gd name="connsiteX0" fmla="*/ 0 w 1178010"/>
                <a:gd name="connsiteY0" fmla="*/ 0 h 757881"/>
                <a:gd name="connsiteX1" fmla="*/ 337751 w 1178010"/>
                <a:gd name="connsiteY1" fmla="*/ 436606 h 757881"/>
                <a:gd name="connsiteX2" fmla="*/ 799070 w 1178010"/>
                <a:gd name="connsiteY2" fmla="*/ 683741 h 757881"/>
                <a:gd name="connsiteX3" fmla="*/ 1178010 w 1178010"/>
                <a:gd name="connsiteY3" fmla="*/ 757881 h 757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8010" h="757881">
                  <a:moveTo>
                    <a:pt x="0" y="0"/>
                  </a:moveTo>
                  <a:cubicBezTo>
                    <a:pt x="102286" y="161324"/>
                    <a:pt x="204573" y="322649"/>
                    <a:pt x="337751" y="436606"/>
                  </a:cubicBezTo>
                  <a:cubicBezTo>
                    <a:pt x="470929" y="550563"/>
                    <a:pt x="659027" y="630195"/>
                    <a:pt x="799070" y="683741"/>
                  </a:cubicBezTo>
                  <a:cubicBezTo>
                    <a:pt x="939113" y="737287"/>
                    <a:pt x="1058561" y="747584"/>
                    <a:pt x="1178010" y="757881"/>
                  </a:cubicBezTo>
                </a:path>
              </a:pathLst>
            </a:custGeom>
            <a:noFill/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70" name="Straight Connector 169"/>
          <p:cNvCxnSpPr/>
          <p:nvPr/>
        </p:nvCxnSpPr>
        <p:spPr bwMode="auto">
          <a:xfrm flipH="1" flipV="1">
            <a:off x="2493145" y="5419115"/>
            <a:ext cx="0" cy="359227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1" name="Freeform 170"/>
          <p:cNvSpPr/>
          <p:nvPr/>
        </p:nvSpPr>
        <p:spPr bwMode="auto">
          <a:xfrm>
            <a:off x="2485987" y="5778342"/>
            <a:ext cx="360234" cy="57138"/>
          </a:xfrm>
          <a:custGeom>
            <a:avLst/>
            <a:gdLst>
              <a:gd name="connsiteX0" fmla="*/ 0 w 1178010"/>
              <a:gd name="connsiteY0" fmla="*/ 0 h 757881"/>
              <a:gd name="connsiteX1" fmla="*/ 337751 w 1178010"/>
              <a:gd name="connsiteY1" fmla="*/ 436606 h 757881"/>
              <a:gd name="connsiteX2" fmla="*/ 799070 w 1178010"/>
              <a:gd name="connsiteY2" fmla="*/ 683741 h 757881"/>
              <a:gd name="connsiteX3" fmla="*/ 1178010 w 1178010"/>
              <a:gd name="connsiteY3" fmla="*/ 757881 h 75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010" h="757881">
                <a:moveTo>
                  <a:pt x="0" y="0"/>
                </a:moveTo>
                <a:cubicBezTo>
                  <a:pt x="102286" y="161324"/>
                  <a:pt x="204573" y="322649"/>
                  <a:pt x="337751" y="436606"/>
                </a:cubicBezTo>
                <a:cubicBezTo>
                  <a:pt x="470929" y="550563"/>
                  <a:pt x="659027" y="630195"/>
                  <a:pt x="799070" y="683741"/>
                </a:cubicBezTo>
                <a:cubicBezTo>
                  <a:pt x="939113" y="737287"/>
                  <a:pt x="1058561" y="747584"/>
                  <a:pt x="1178010" y="757881"/>
                </a:cubicBezTo>
              </a:path>
            </a:pathLst>
          </a:custGeom>
          <a:noFill/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999460" y="3056374"/>
            <a:ext cx="1846761" cy="893374"/>
          </a:xfrm>
          <a:custGeom>
            <a:avLst/>
            <a:gdLst>
              <a:gd name="connsiteX0" fmla="*/ 0 w 1839433"/>
              <a:gd name="connsiteY0" fmla="*/ 893374 h 893374"/>
              <a:gd name="connsiteX1" fmla="*/ 175438 w 1839433"/>
              <a:gd name="connsiteY1" fmla="*/ 696671 h 893374"/>
              <a:gd name="connsiteX2" fmla="*/ 345559 w 1839433"/>
              <a:gd name="connsiteY2" fmla="*/ 531867 h 893374"/>
              <a:gd name="connsiteX3" fmla="*/ 622005 w 1839433"/>
              <a:gd name="connsiteY3" fmla="*/ 250104 h 893374"/>
              <a:gd name="connsiteX4" fmla="*/ 818707 w 1839433"/>
              <a:gd name="connsiteY4" fmla="*/ 420225 h 893374"/>
              <a:gd name="connsiteX5" fmla="*/ 1132368 w 1839433"/>
              <a:gd name="connsiteY5" fmla="*/ 149095 h 893374"/>
              <a:gd name="connsiteX6" fmla="*/ 1318438 w 1839433"/>
              <a:gd name="connsiteY6" fmla="*/ 239 h 893374"/>
              <a:gd name="connsiteX7" fmla="*/ 1520456 w 1839433"/>
              <a:gd name="connsiteY7" fmla="*/ 180992 h 893374"/>
              <a:gd name="connsiteX8" fmla="*/ 1839433 w 1839433"/>
              <a:gd name="connsiteY8" fmla="*/ 335164 h 89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9433" h="893374">
                <a:moveTo>
                  <a:pt x="0" y="893374"/>
                </a:moveTo>
                <a:cubicBezTo>
                  <a:pt x="58922" y="825148"/>
                  <a:pt x="117845" y="756922"/>
                  <a:pt x="175438" y="696671"/>
                </a:cubicBezTo>
                <a:cubicBezTo>
                  <a:pt x="233031" y="636420"/>
                  <a:pt x="271131" y="606295"/>
                  <a:pt x="345559" y="531867"/>
                </a:cubicBezTo>
                <a:cubicBezTo>
                  <a:pt x="419987" y="457439"/>
                  <a:pt x="543147" y="268711"/>
                  <a:pt x="622005" y="250104"/>
                </a:cubicBezTo>
                <a:cubicBezTo>
                  <a:pt x="700863" y="231497"/>
                  <a:pt x="733647" y="437060"/>
                  <a:pt x="818707" y="420225"/>
                </a:cubicBezTo>
                <a:cubicBezTo>
                  <a:pt x="903767" y="403390"/>
                  <a:pt x="1049080" y="219093"/>
                  <a:pt x="1132368" y="149095"/>
                </a:cubicBezTo>
                <a:cubicBezTo>
                  <a:pt x="1215656" y="79097"/>
                  <a:pt x="1253757" y="-5077"/>
                  <a:pt x="1318438" y="239"/>
                </a:cubicBezTo>
                <a:cubicBezTo>
                  <a:pt x="1383119" y="5555"/>
                  <a:pt x="1433624" y="125171"/>
                  <a:pt x="1520456" y="180992"/>
                </a:cubicBezTo>
                <a:cubicBezTo>
                  <a:pt x="1607288" y="236813"/>
                  <a:pt x="1789814" y="305924"/>
                  <a:pt x="1839433" y="335164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994144" y="5145982"/>
            <a:ext cx="1850065" cy="810909"/>
          </a:xfrm>
          <a:custGeom>
            <a:avLst/>
            <a:gdLst>
              <a:gd name="connsiteX0" fmla="*/ 0 w 1850065"/>
              <a:gd name="connsiteY0" fmla="*/ 810909 h 810909"/>
              <a:gd name="connsiteX1" fmla="*/ 180754 w 1850065"/>
              <a:gd name="connsiteY1" fmla="*/ 481299 h 810909"/>
              <a:gd name="connsiteX2" fmla="*/ 340242 w 1850065"/>
              <a:gd name="connsiteY2" fmla="*/ 369658 h 810909"/>
              <a:gd name="connsiteX3" fmla="*/ 616689 w 1850065"/>
              <a:gd name="connsiteY3" fmla="*/ 2834 h 810909"/>
              <a:gd name="connsiteX4" fmla="*/ 797442 w 1850065"/>
              <a:gd name="connsiteY4" fmla="*/ 587625 h 810909"/>
              <a:gd name="connsiteX5" fmla="*/ 1132368 w 1850065"/>
              <a:gd name="connsiteY5" fmla="*/ 157006 h 810909"/>
              <a:gd name="connsiteX6" fmla="*/ 1334386 w 1850065"/>
              <a:gd name="connsiteY6" fmla="*/ 146374 h 810909"/>
              <a:gd name="connsiteX7" fmla="*/ 1504507 w 1850065"/>
              <a:gd name="connsiteY7" fmla="*/ 624839 h 810909"/>
              <a:gd name="connsiteX8" fmla="*/ 1850065 w 1850065"/>
              <a:gd name="connsiteY8" fmla="*/ 747113 h 810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50065" h="810909">
                <a:moveTo>
                  <a:pt x="0" y="810909"/>
                </a:moveTo>
                <a:cubicBezTo>
                  <a:pt x="62023" y="682875"/>
                  <a:pt x="124047" y="554841"/>
                  <a:pt x="180754" y="481299"/>
                </a:cubicBezTo>
                <a:cubicBezTo>
                  <a:pt x="237461" y="407757"/>
                  <a:pt x="267586" y="449402"/>
                  <a:pt x="340242" y="369658"/>
                </a:cubicBezTo>
                <a:cubicBezTo>
                  <a:pt x="412898" y="289914"/>
                  <a:pt x="540489" y="-33494"/>
                  <a:pt x="616689" y="2834"/>
                </a:cubicBezTo>
                <a:cubicBezTo>
                  <a:pt x="692889" y="39162"/>
                  <a:pt x="711496" y="561930"/>
                  <a:pt x="797442" y="587625"/>
                </a:cubicBezTo>
                <a:cubicBezTo>
                  <a:pt x="883388" y="613320"/>
                  <a:pt x="1042877" y="230548"/>
                  <a:pt x="1132368" y="157006"/>
                </a:cubicBezTo>
                <a:cubicBezTo>
                  <a:pt x="1221859" y="83464"/>
                  <a:pt x="1272363" y="68402"/>
                  <a:pt x="1334386" y="146374"/>
                </a:cubicBezTo>
                <a:cubicBezTo>
                  <a:pt x="1396409" y="224346"/>
                  <a:pt x="1418561" y="524716"/>
                  <a:pt x="1504507" y="624839"/>
                </a:cubicBezTo>
                <a:cubicBezTo>
                  <a:pt x="1590453" y="724962"/>
                  <a:pt x="1720259" y="736037"/>
                  <a:pt x="1850065" y="747113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3" name="Rounded Rectangle 172"/>
          <p:cNvSpPr/>
          <p:nvPr/>
        </p:nvSpPr>
        <p:spPr bwMode="auto">
          <a:xfrm>
            <a:off x="5460081" y="2454876"/>
            <a:ext cx="2887362" cy="1812324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88925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Viscoelastic response is history-dependent</a:t>
            </a:r>
            <a:endParaRPr lang="en-US" dirty="0"/>
          </a:p>
          <a:p>
            <a:pPr marL="288925" indent="-28575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Relaxation function </a:t>
            </a:r>
            <a:r>
              <a:rPr lang="en-US" dirty="0">
                <a:solidFill>
                  <a:schemeClr val="tx1"/>
                </a:solidFill>
                <a:latin typeface="Symbol" panose="05050102010706020507" pitchFamily="18" charset="2"/>
              </a:rPr>
              <a:t>Y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 dictates time-domain response</a:t>
            </a:r>
            <a:endParaRPr lang="en-US" sz="2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7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7" grpId="0" animBg="1"/>
      <p:bldP spid="1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662"/>
            <a:ext cx="8229600" cy="1066800"/>
          </a:xfrm>
        </p:spPr>
        <p:txBody>
          <a:bodyPr/>
          <a:lstStyle/>
          <a:p>
            <a:r>
              <a:rPr lang="en-US" sz="3200" dirty="0"/>
              <a:t>After-class reading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924800" cy="43434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Fundamentals of Inorganic Glasses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8, Ch. 13, Appendix A</a:t>
            </a:r>
          </a:p>
          <a:p>
            <a:pPr>
              <a:spcBef>
                <a:spcPts val="1200"/>
              </a:spcBef>
            </a:pPr>
            <a:r>
              <a:rPr lang="en-US" dirty="0"/>
              <a:t>Introduction to Glass Science and Technology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Ch. 9 (does not cover relaxation)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17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655149" y="3107422"/>
            <a:ext cx="3459651" cy="3352800"/>
          </a:xfrm>
        </p:spPr>
        <p:txBody>
          <a:bodyPr/>
          <a:lstStyle/>
          <a:p>
            <a:pPr marL="288925" indent="-288925">
              <a:spcBef>
                <a:spcPts val="600"/>
              </a:spcBef>
            </a:pPr>
            <a:r>
              <a:rPr lang="en-US" sz="2000" dirty="0"/>
              <a:t>“Equilibrium” state</a:t>
            </a:r>
          </a:p>
          <a:p>
            <a:pPr marL="568325" lvl="1" indent="-288925">
              <a:spcBef>
                <a:spcPts val="600"/>
              </a:spcBef>
            </a:pPr>
            <a:r>
              <a:rPr lang="en-US" dirty="0"/>
              <a:t>Zero stress state</a:t>
            </a:r>
          </a:p>
          <a:p>
            <a:pPr marL="288925" indent="-288925">
              <a:spcBef>
                <a:spcPts val="600"/>
              </a:spcBef>
            </a:pPr>
            <a:r>
              <a:rPr lang="en-US" sz="2000" dirty="0"/>
              <a:t>Driving force</a:t>
            </a:r>
          </a:p>
          <a:p>
            <a:pPr marL="568325" lvl="1" indent="-288925">
              <a:spcBef>
                <a:spcPts val="600"/>
              </a:spcBef>
            </a:pPr>
            <a:r>
              <a:rPr lang="en-US" dirty="0"/>
              <a:t>Residual stress</a:t>
            </a:r>
          </a:p>
          <a:p>
            <a:pPr marL="288925" indent="-288925">
              <a:spcBef>
                <a:spcPts val="600"/>
              </a:spcBef>
            </a:pPr>
            <a:r>
              <a:rPr lang="en-US" sz="2000" dirty="0"/>
              <a:t>Relaxation kinetics</a:t>
            </a:r>
          </a:p>
          <a:p>
            <a:pPr marL="568325" lvl="1" indent="-288925">
              <a:spcBef>
                <a:spcPts val="600"/>
              </a:spcBef>
            </a:pPr>
            <a:r>
              <a:rPr lang="en-US" dirty="0"/>
              <a:t>Exponential decay with a single relaxation time</a:t>
            </a:r>
          </a:p>
          <a:p>
            <a:pPr marL="568325" lvl="1" indent="-288925">
              <a:spcBef>
                <a:spcPts val="600"/>
              </a:spcBef>
            </a:pPr>
            <a:r>
              <a:rPr lang="en-US" dirty="0"/>
              <a:t>Relaxation rate scales with driving force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90600"/>
          </a:xfrm>
        </p:spPr>
        <p:txBody>
          <a:bodyPr/>
          <a:lstStyle/>
          <a:p>
            <a:r>
              <a:rPr lang="en-US" sz="2600" dirty="0"/>
              <a:t>Comparing stress relaxation and structural relaxation</a:t>
            </a:r>
          </a:p>
        </p:txBody>
      </p:sp>
      <p:grpSp>
        <p:nvGrpSpPr>
          <p:cNvPr id="88" name="Group 87"/>
          <p:cNvGrpSpPr>
            <a:grpSpLocks noChangeAspect="1"/>
          </p:cNvGrpSpPr>
          <p:nvPr/>
        </p:nvGrpSpPr>
        <p:grpSpPr>
          <a:xfrm>
            <a:off x="774123" y="1611270"/>
            <a:ext cx="3112077" cy="1152949"/>
            <a:chOff x="774123" y="1550772"/>
            <a:chExt cx="2807277" cy="1040028"/>
          </a:xfrm>
        </p:grpSpPr>
        <p:grpSp>
          <p:nvGrpSpPr>
            <p:cNvPr id="38" name="Group 37"/>
            <p:cNvGrpSpPr/>
            <p:nvPr/>
          </p:nvGrpSpPr>
          <p:grpSpPr>
            <a:xfrm>
              <a:off x="879390" y="1899242"/>
              <a:ext cx="1487754" cy="339242"/>
              <a:chOff x="2895600" y="3868461"/>
              <a:chExt cx="2082855" cy="474939"/>
            </a:xfrm>
          </p:grpSpPr>
          <p:cxnSp>
            <p:nvCxnSpPr>
              <p:cNvPr id="39" name="Straight Connector 38"/>
              <p:cNvCxnSpPr/>
              <p:nvPr/>
            </p:nvCxnSpPr>
            <p:spPr bwMode="auto">
              <a:xfrm>
                <a:off x="2895600" y="4114800"/>
                <a:ext cx="381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>
                <a:off x="3276600" y="4114800"/>
                <a:ext cx="76200" cy="2286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2" name="Straight Connector 41"/>
              <p:cNvCxnSpPr/>
              <p:nvPr/>
            </p:nvCxnSpPr>
            <p:spPr bwMode="auto">
              <a:xfrm flipV="1">
                <a:off x="3353871" y="3880022"/>
                <a:ext cx="146304" cy="457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flipH="1" flipV="1">
                <a:off x="3500175" y="3880022"/>
                <a:ext cx="146304" cy="457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flipV="1">
                <a:off x="3646479" y="3886200"/>
                <a:ext cx="146304" cy="457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 flipH="1" flipV="1">
                <a:off x="3792783" y="3886200"/>
                <a:ext cx="146304" cy="457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 flipV="1">
                <a:off x="3939087" y="3886200"/>
                <a:ext cx="146304" cy="457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 flipH="1" flipV="1">
                <a:off x="4085391" y="3886200"/>
                <a:ext cx="146304" cy="457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 flipV="1">
                <a:off x="4231695" y="3868461"/>
                <a:ext cx="146304" cy="457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 flipH="1" flipV="1">
                <a:off x="4377999" y="3868461"/>
                <a:ext cx="146304" cy="4572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 flipH="1">
                <a:off x="4524303" y="4114800"/>
                <a:ext cx="73152" cy="2286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>
                <a:off x="4597455" y="4108622"/>
                <a:ext cx="38100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5" name="Group 64"/>
            <p:cNvGrpSpPr/>
            <p:nvPr/>
          </p:nvGrpSpPr>
          <p:grpSpPr>
            <a:xfrm>
              <a:off x="2362200" y="1880286"/>
              <a:ext cx="1116640" cy="381000"/>
              <a:chOff x="1157332" y="3429000"/>
              <a:chExt cx="1563296" cy="533400"/>
            </a:xfrm>
          </p:grpSpPr>
          <p:cxnSp>
            <p:nvCxnSpPr>
              <p:cNvPr id="66" name="Straight Connector 65"/>
              <p:cNvCxnSpPr/>
              <p:nvPr/>
            </p:nvCxnSpPr>
            <p:spPr bwMode="auto">
              <a:xfrm>
                <a:off x="1619209" y="3429000"/>
                <a:ext cx="79054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>
                <a:off x="1619209" y="3429000"/>
                <a:ext cx="0" cy="5334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>
                <a:off x="1619209" y="3962400"/>
                <a:ext cx="79054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9" name="Rectangle 68"/>
              <p:cNvSpPr/>
              <p:nvPr/>
            </p:nvSpPr>
            <p:spPr bwMode="auto">
              <a:xfrm>
                <a:off x="1619209" y="3429000"/>
                <a:ext cx="538631" cy="533400"/>
              </a:xfrm>
              <a:prstGeom prst="rect">
                <a:avLst/>
              </a:prstGeom>
              <a:solidFill>
                <a:srgbClr val="0000FF">
                  <a:alpha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0" name="Straight Connector 69"/>
              <p:cNvCxnSpPr/>
              <p:nvPr/>
            </p:nvCxnSpPr>
            <p:spPr bwMode="auto">
              <a:xfrm>
                <a:off x="1876353" y="3505200"/>
                <a:ext cx="0" cy="38100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flipV="1">
                <a:off x="1888524" y="3695700"/>
                <a:ext cx="83210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flipV="1">
                <a:off x="1157332" y="3695700"/>
                <a:ext cx="46494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1" name="Straight Connector 20"/>
            <p:cNvCxnSpPr/>
            <p:nvPr/>
          </p:nvCxnSpPr>
          <p:spPr bwMode="auto">
            <a:xfrm>
              <a:off x="3478840" y="1550772"/>
              <a:ext cx="0" cy="9906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3478840" y="1727886"/>
              <a:ext cx="102560" cy="76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3478840" y="1880286"/>
              <a:ext cx="102560" cy="76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3478840" y="2032686"/>
              <a:ext cx="102560" cy="76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3478840" y="2185086"/>
              <a:ext cx="102560" cy="76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3478840" y="2337486"/>
              <a:ext cx="102560" cy="76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3478840" y="2489886"/>
              <a:ext cx="102560" cy="76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3478840" y="1575486"/>
              <a:ext cx="102560" cy="762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0" name="Group 29"/>
            <p:cNvGrpSpPr>
              <a:grpSpLocks/>
            </p:cNvGrpSpPr>
            <p:nvPr/>
          </p:nvGrpSpPr>
          <p:grpSpPr>
            <a:xfrm flipH="1">
              <a:off x="774123" y="1575486"/>
              <a:ext cx="100584" cy="1015314"/>
              <a:chOff x="3783640" y="1727886"/>
              <a:chExt cx="102560" cy="1015314"/>
            </a:xfrm>
          </p:grpSpPr>
          <p:cxnSp>
            <p:nvCxnSpPr>
              <p:cNvPr id="80" name="Straight Connector 79"/>
              <p:cNvCxnSpPr/>
              <p:nvPr/>
            </p:nvCxnSpPr>
            <p:spPr bwMode="auto">
              <a:xfrm>
                <a:off x="3783640" y="1727886"/>
                <a:ext cx="0" cy="9906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>
                <a:off x="3783640" y="1905000"/>
                <a:ext cx="102560" cy="762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>
                <a:off x="3783640" y="2057400"/>
                <a:ext cx="102560" cy="762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>
                <a:off x="3783640" y="2209800"/>
                <a:ext cx="102560" cy="762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>
                <a:off x="3783640" y="2362200"/>
                <a:ext cx="102560" cy="762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>
                <a:off x="3783640" y="2514600"/>
                <a:ext cx="102560" cy="762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>
                <a:off x="3783640" y="2667000"/>
                <a:ext cx="102560" cy="762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>
                <a:off x="3783640" y="1752600"/>
                <a:ext cx="102560" cy="76200"/>
              </a:xfrm>
              <a:prstGeom prst="line">
                <a:avLst/>
              </a:prstGeom>
              <a:solidFill>
                <a:schemeClr val="accent1"/>
              </a:solidFill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99" name="Rectangle 98"/>
          <p:cNvSpPr/>
          <p:nvPr/>
        </p:nvSpPr>
        <p:spPr bwMode="auto">
          <a:xfrm>
            <a:off x="4831369" y="1583422"/>
            <a:ext cx="3276599" cy="1280033"/>
          </a:xfrm>
          <a:prstGeom prst="rect">
            <a:avLst/>
          </a:prstGeom>
          <a:gradFill>
            <a:gsLst>
              <a:gs pos="34000">
                <a:srgbClr val="FF0000">
                  <a:alpha val="40000"/>
                </a:srgbClr>
              </a:gs>
              <a:gs pos="0">
                <a:srgbClr val="FF0000">
                  <a:alpha val="40000"/>
                </a:srgbClr>
              </a:gs>
              <a:gs pos="82000">
                <a:srgbClr val="0000FF">
                  <a:alpha val="40000"/>
                </a:srgbClr>
              </a:gs>
              <a:gs pos="100000">
                <a:srgbClr val="0000FF">
                  <a:alpha val="40000"/>
                </a:srgb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Freeform 89"/>
          <p:cNvSpPr/>
          <p:nvPr/>
        </p:nvSpPr>
        <p:spPr bwMode="auto">
          <a:xfrm>
            <a:off x="4941047" y="1881266"/>
            <a:ext cx="2808970" cy="824404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1" name="Straight Connector 90"/>
          <p:cNvCxnSpPr/>
          <p:nvPr/>
        </p:nvCxnSpPr>
        <p:spPr bwMode="auto">
          <a:xfrm flipH="1">
            <a:off x="7732784" y="1707429"/>
            <a:ext cx="208790" cy="183365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664202" y="2372096"/>
            <a:ext cx="206934" cy="5289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 flipH="1">
            <a:off x="6767668" y="2017624"/>
            <a:ext cx="833683" cy="722222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96" name="Freeform 95"/>
          <p:cNvSpPr/>
          <p:nvPr/>
        </p:nvSpPr>
        <p:spPr bwMode="auto">
          <a:xfrm>
            <a:off x="6144392" y="2004494"/>
            <a:ext cx="1464801" cy="645498"/>
          </a:xfrm>
          <a:custGeom>
            <a:avLst/>
            <a:gdLst>
              <a:gd name="connsiteX0" fmla="*/ 0 w 1400433"/>
              <a:gd name="connsiteY0" fmla="*/ 914400 h 1137113"/>
              <a:gd name="connsiteX1" fmla="*/ 428368 w 1400433"/>
              <a:gd name="connsiteY1" fmla="*/ 873211 h 1137113"/>
              <a:gd name="connsiteX2" fmla="*/ 642552 w 1400433"/>
              <a:gd name="connsiteY2" fmla="*/ 1079157 h 1137113"/>
              <a:gd name="connsiteX3" fmla="*/ 774357 w 1400433"/>
              <a:gd name="connsiteY3" fmla="*/ 1136822 h 1137113"/>
              <a:gd name="connsiteX4" fmla="*/ 856735 w 1400433"/>
              <a:gd name="connsiteY4" fmla="*/ 1062681 h 1137113"/>
              <a:gd name="connsiteX5" fmla="*/ 947352 w 1400433"/>
              <a:gd name="connsiteY5" fmla="*/ 815546 h 1137113"/>
              <a:gd name="connsiteX6" fmla="*/ 1136822 w 1400433"/>
              <a:gd name="connsiteY6" fmla="*/ 387179 h 1137113"/>
              <a:gd name="connsiteX7" fmla="*/ 1285103 w 1400433"/>
              <a:gd name="connsiteY7" fmla="*/ 156519 h 1137113"/>
              <a:gd name="connsiteX8" fmla="*/ 1400433 w 1400433"/>
              <a:gd name="connsiteY8" fmla="*/ 0 h 113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0433" h="1137113">
                <a:moveTo>
                  <a:pt x="0" y="914400"/>
                </a:moveTo>
                <a:cubicBezTo>
                  <a:pt x="160638" y="880076"/>
                  <a:pt x="321276" y="845752"/>
                  <a:pt x="428368" y="873211"/>
                </a:cubicBezTo>
                <a:cubicBezTo>
                  <a:pt x="535460" y="900670"/>
                  <a:pt x="584887" y="1035222"/>
                  <a:pt x="642552" y="1079157"/>
                </a:cubicBezTo>
                <a:cubicBezTo>
                  <a:pt x="700217" y="1123092"/>
                  <a:pt x="738660" y="1139568"/>
                  <a:pt x="774357" y="1136822"/>
                </a:cubicBezTo>
                <a:cubicBezTo>
                  <a:pt x="810054" y="1134076"/>
                  <a:pt x="827903" y="1116227"/>
                  <a:pt x="856735" y="1062681"/>
                </a:cubicBezTo>
                <a:cubicBezTo>
                  <a:pt x="885567" y="1009135"/>
                  <a:pt x="900671" y="928129"/>
                  <a:pt x="947352" y="815546"/>
                </a:cubicBezTo>
                <a:cubicBezTo>
                  <a:pt x="994033" y="702963"/>
                  <a:pt x="1080530" y="497017"/>
                  <a:pt x="1136822" y="387179"/>
                </a:cubicBezTo>
                <a:cubicBezTo>
                  <a:pt x="1193114" y="277341"/>
                  <a:pt x="1241168" y="221049"/>
                  <a:pt x="1285103" y="156519"/>
                </a:cubicBezTo>
                <a:cubicBezTo>
                  <a:pt x="1329038" y="91989"/>
                  <a:pt x="1364735" y="45994"/>
                  <a:pt x="1400433" y="0"/>
                </a:cubicBezTo>
              </a:path>
            </a:pathLst>
          </a:custGeom>
          <a:noFill/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7" name="Straight Connector 96"/>
          <p:cNvCxnSpPr>
            <a:stCxn id="96" idx="4"/>
            <a:endCxn id="96" idx="5"/>
          </p:cNvCxnSpPr>
          <p:nvPr/>
        </p:nvCxnSpPr>
        <p:spPr bwMode="auto">
          <a:xfrm flipV="1">
            <a:off x="7040505" y="2467450"/>
            <a:ext cx="94782" cy="140290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3" name="Straight Arrow Connector 102"/>
          <p:cNvCxnSpPr/>
          <p:nvPr/>
        </p:nvCxnSpPr>
        <p:spPr bwMode="auto">
          <a:xfrm flipV="1">
            <a:off x="4831369" y="1583422"/>
            <a:ext cx="0" cy="128003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7" name="Straight Arrow Connector 106"/>
          <p:cNvCxnSpPr/>
          <p:nvPr/>
        </p:nvCxnSpPr>
        <p:spPr bwMode="auto">
          <a:xfrm flipV="1">
            <a:off x="4831368" y="2845203"/>
            <a:ext cx="3276599" cy="1041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4835487" y="158342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755122" y="2485852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</a:t>
            </a:r>
          </a:p>
        </p:txBody>
      </p:sp>
      <p:sp>
        <p:nvSpPr>
          <p:cNvPr id="113" name="Content Placeholder 2"/>
          <p:cNvSpPr txBox="1">
            <a:spLocks/>
          </p:cNvSpPr>
          <p:nvPr/>
        </p:nvSpPr>
        <p:spPr bwMode="auto">
          <a:xfrm>
            <a:off x="4677273" y="3107422"/>
            <a:ext cx="355232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8925" indent="-288925">
              <a:spcBef>
                <a:spcPts val="600"/>
              </a:spcBef>
            </a:pPr>
            <a:r>
              <a:rPr lang="en-US" sz="2000" kern="0" dirty="0"/>
              <a:t>“Equilibrium” state</a:t>
            </a:r>
          </a:p>
          <a:p>
            <a:pPr marL="568325" lvl="1" indent="-288925">
              <a:spcBef>
                <a:spcPts val="600"/>
              </a:spcBef>
            </a:pPr>
            <a:r>
              <a:rPr lang="en-US" kern="0" dirty="0" err="1"/>
              <a:t>Supercooled</a:t>
            </a:r>
            <a:r>
              <a:rPr lang="en-US" kern="0" dirty="0"/>
              <a:t> liquid state</a:t>
            </a:r>
          </a:p>
          <a:p>
            <a:pPr marL="288925" indent="-288925">
              <a:spcBef>
                <a:spcPts val="600"/>
              </a:spcBef>
            </a:pPr>
            <a:r>
              <a:rPr lang="en-US" sz="2000" kern="0" dirty="0"/>
              <a:t>Driving force</a:t>
            </a:r>
          </a:p>
          <a:p>
            <a:pPr marL="568325" lvl="1" indent="-288925">
              <a:spcBef>
                <a:spcPts val="600"/>
              </a:spcBef>
            </a:pPr>
            <a:r>
              <a:rPr lang="en-US" kern="0" dirty="0"/>
              <a:t>Free volume</a:t>
            </a:r>
          </a:p>
          <a:p>
            <a:pPr marL="288925" indent="-288925">
              <a:spcBef>
                <a:spcPts val="600"/>
              </a:spcBef>
            </a:pPr>
            <a:r>
              <a:rPr lang="en-US" sz="2000" kern="0" dirty="0"/>
              <a:t>Relaxation kinetics</a:t>
            </a:r>
          </a:p>
          <a:p>
            <a:pPr marL="568325" lvl="1" indent="-288925">
              <a:spcBef>
                <a:spcPts val="600"/>
              </a:spcBef>
            </a:pPr>
            <a:r>
              <a:rPr lang="en-US" kern="0" dirty="0"/>
              <a:t>Exponential decay with a single relaxation time</a:t>
            </a:r>
          </a:p>
          <a:p>
            <a:pPr marL="568325" lvl="1" indent="-288925">
              <a:spcBef>
                <a:spcPts val="600"/>
              </a:spcBef>
            </a:pPr>
            <a:r>
              <a:rPr lang="en-US" kern="0" dirty="0"/>
              <a:t>Relaxation rate scales with driving force</a:t>
            </a:r>
          </a:p>
        </p:txBody>
      </p:sp>
      <p:graphicFrame>
        <p:nvGraphicFramePr>
          <p:cNvPr id="114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169138"/>
              </p:ext>
            </p:extLst>
          </p:nvPr>
        </p:nvGraphicFramePr>
        <p:xfrm>
          <a:off x="6842125" y="4272866"/>
          <a:ext cx="132556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8400" imgH="241200" progId="Equation.DSMT4">
                  <p:embed/>
                </p:oleObj>
              </mc:Choice>
              <mc:Fallback>
                <p:oleObj name="Equation" r:id="rId3" imgW="698400" imgH="241200" progId="Equation.DSMT4">
                  <p:embed/>
                  <p:pic>
                    <p:nvPicPr>
                      <p:cNvPr id="114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25" y="4272866"/>
                        <a:ext cx="1325563" cy="425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9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77200" cy="1066800"/>
          </a:xfrm>
        </p:spPr>
        <p:txBody>
          <a:bodyPr/>
          <a:lstStyle/>
          <a:p>
            <a:r>
              <a:rPr lang="en-US" dirty="0"/>
              <a:t>Free volume model of relaxation (first order kinetic model)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75343" y="2004708"/>
            <a:ext cx="4343401" cy="2286000"/>
            <a:chOff x="533399" y="1752600"/>
            <a:chExt cx="3276600" cy="1280033"/>
          </a:xfrm>
        </p:grpSpPr>
        <p:sp>
          <p:nvSpPr>
            <p:cNvPr id="4" name="Rectangle 3"/>
            <p:cNvSpPr/>
            <p:nvPr/>
          </p:nvSpPr>
          <p:spPr bwMode="auto">
            <a:xfrm>
              <a:off x="533400" y="1752600"/>
              <a:ext cx="3276599" cy="1280033"/>
            </a:xfrm>
            <a:prstGeom prst="rect">
              <a:avLst/>
            </a:prstGeom>
            <a:gradFill>
              <a:gsLst>
                <a:gs pos="34000">
                  <a:srgbClr val="FF0000">
                    <a:alpha val="40000"/>
                  </a:srgbClr>
                </a:gs>
                <a:gs pos="0">
                  <a:srgbClr val="FF0000">
                    <a:alpha val="40000"/>
                  </a:srgbClr>
                </a:gs>
                <a:gs pos="82000">
                  <a:srgbClr val="0000FF">
                    <a:alpha val="40000"/>
                  </a:srgbClr>
                </a:gs>
                <a:gs pos="100000">
                  <a:srgbClr val="0000FF">
                    <a:alpha val="4000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Freeform 4"/>
            <p:cNvSpPr/>
            <p:nvPr/>
          </p:nvSpPr>
          <p:spPr bwMode="auto">
            <a:xfrm>
              <a:off x="643078" y="2050444"/>
              <a:ext cx="2808970" cy="824404"/>
            </a:xfrm>
            <a:custGeom>
              <a:avLst/>
              <a:gdLst>
                <a:gd name="connsiteX0" fmla="*/ 2685535 w 2685535"/>
                <a:gd name="connsiteY0" fmla="*/ 0 h 1425146"/>
                <a:gd name="connsiteX1" fmla="*/ 1878227 w 2685535"/>
                <a:gd name="connsiteY1" fmla="*/ 832022 h 1425146"/>
                <a:gd name="connsiteX2" fmla="*/ 0 w 2685535"/>
                <a:gd name="connsiteY2" fmla="*/ 1425146 h 142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5535" h="1425146">
                  <a:moveTo>
                    <a:pt x="2685535" y="0"/>
                  </a:moveTo>
                  <a:cubicBezTo>
                    <a:pt x="2505675" y="297249"/>
                    <a:pt x="2325816" y="594498"/>
                    <a:pt x="1878227" y="832022"/>
                  </a:cubicBezTo>
                  <a:cubicBezTo>
                    <a:pt x="1430638" y="1069546"/>
                    <a:pt x="715319" y="1247346"/>
                    <a:pt x="0" y="1425146"/>
                  </a:cubicBezTo>
                </a:path>
              </a:pathLst>
            </a:custGeom>
            <a:noFill/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H="1">
              <a:off x="3434815" y="1876607"/>
              <a:ext cx="208790" cy="183365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 flipH="1">
              <a:off x="2366233" y="2541274"/>
              <a:ext cx="206934" cy="52896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2469699" y="2186802"/>
              <a:ext cx="833683" cy="722222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9" name="Freeform 8"/>
            <p:cNvSpPr/>
            <p:nvPr/>
          </p:nvSpPr>
          <p:spPr bwMode="auto">
            <a:xfrm>
              <a:off x="1846423" y="2173672"/>
              <a:ext cx="1464801" cy="645498"/>
            </a:xfrm>
            <a:custGeom>
              <a:avLst/>
              <a:gdLst>
                <a:gd name="connsiteX0" fmla="*/ 0 w 1400433"/>
                <a:gd name="connsiteY0" fmla="*/ 914400 h 1137113"/>
                <a:gd name="connsiteX1" fmla="*/ 428368 w 1400433"/>
                <a:gd name="connsiteY1" fmla="*/ 873211 h 1137113"/>
                <a:gd name="connsiteX2" fmla="*/ 642552 w 1400433"/>
                <a:gd name="connsiteY2" fmla="*/ 1079157 h 1137113"/>
                <a:gd name="connsiteX3" fmla="*/ 774357 w 1400433"/>
                <a:gd name="connsiteY3" fmla="*/ 1136822 h 1137113"/>
                <a:gd name="connsiteX4" fmla="*/ 856735 w 1400433"/>
                <a:gd name="connsiteY4" fmla="*/ 1062681 h 1137113"/>
                <a:gd name="connsiteX5" fmla="*/ 947352 w 1400433"/>
                <a:gd name="connsiteY5" fmla="*/ 815546 h 1137113"/>
                <a:gd name="connsiteX6" fmla="*/ 1136822 w 1400433"/>
                <a:gd name="connsiteY6" fmla="*/ 387179 h 1137113"/>
                <a:gd name="connsiteX7" fmla="*/ 1285103 w 1400433"/>
                <a:gd name="connsiteY7" fmla="*/ 156519 h 1137113"/>
                <a:gd name="connsiteX8" fmla="*/ 1400433 w 1400433"/>
                <a:gd name="connsiteY8" fmla="*/ 0 h 113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0433" h="1137113">
                  <a:moveTo>
                    <a:pt x="0" y="914400"/>
                  </a:moveTo>
                  <a:cubicBezTo>
                    <a:pt x="160638" y="880076"/>
                    <a:pt x="321276" y="845752"/>
                    <a:pt x="428368" y="873211"/>
                  </a:cubicBezTo>
                  <a:cubicBezTo>
                    <a:pt x="535460" y="900670"/>
                    <a:pt x="584887" y="1035222"/>
                    <a:pt x="642552" y="1079157"/>
                  </a:cubicBezTo>
                  <a:cubicBezTo>
                    <a:pt x="700217" y="1123092"/>
                    <a:pt x="738660" y="1139568"/>
                    <a:pt x="774357" y="1136822"/>
                  </a:cubicBezTo>
                  <a:cubicBezTo>
                    <a:pt x="810054" y="1134076"/>
                    <a:pt x="827903" y="1116227"/>
                    <a:pt x="856735" y="1062681"/>
                  </a:cubicBezTo>
                  <a:cubicBezTo>
                    <a:pt x="885567" y="1009135"/>
                    <a:pt x="900671" y="928129"/>
                    <a:pt x="947352" y="815546"/>
                  </a:cubicBezTo>
                  <a:cubicBezTo>
                    <a:pt x="994033" y="702963"/>
                    <a:pt x="1080530" y="497017"/>
                    <a:pt x="1136822" y="387179"/>
                  </a:cubicBezTo>
                  <a:cubicBezTo>
                    <a:pt x="1193114" y="277341"/>
                    <a:pt x="1241168" y="221049"/>
                    <a:pt x="1285103" y="156519"/>
                  </a:cubicBezTo>
                  <a:cubicBezTo>
                    <a:pt x="1329038" y="91989"/>
                    <a:pt x="1364735" y="45994"/>
                    <a:pt x="1400433" y="0"/>
                  </a:cubicBezTo>
                </a:path>
              </a:pathLst>
            </a:custGeom>
            <a:noFill/>
            <a:ln w="158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0" name="Straight Connector 9"/>
            <p:cNvCxnSpPr>
              <a:stCxn id="9" idx="4"/>
              <a:endCxn id="9" idx="5"/>
            </p:cNvCxnSpPr>
            <p:nvPr/>
          </p:nvCxnSpPr>
          <p:spPr bwMode="auto">
            <a:xfrm flipV="1">
              <a:off x="2742536" y="2636628"/>
              <a:ext cx="94782" cy="14029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V="1">
              <a:off x="533400" y="1752600"/>
              <a:ext cx="0" cy="128003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 flipV="1">
              <a:off x="533399" y="3014381"/>
              <a:ext cx="3276599" cy="1041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sp>
        <p:nvSpPr>
          <p:cNvPr id="13" name="TextBox 12"/>
          <p:cNvSpPr txBox="1"/>
          <p:nvPr/>
        </p:nvSpPr>
        <p:spPr>
          <a:xfrm>
            <a:off x="609139" y="202987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86572" y="377808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150949" y="1894952"/>
            <a:ext cx="3459651" cy="2286000"/>
          </a:xfrm>
        </p:spPr>
        <p:txBody>
          <a:bodyPr/>
          <a:lstStyle/>
          <a:p>
            <a:pPr marL="288925" indent="-288925">
              <a:spcBef>
                <a:spcPts val="600"/>
              </a:spcBef>
            </a:pPr>
            <a:r>
              <a:rPr lang="en-US" sz="2000" dirty="0"/>
              <a:t>Relaxation kinetics at constant temperature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764601"/>
              </p:ext>
            </p:extLst>
          </p:nvPr>
        </p:nvGraphicFramePr>
        <p:xfrm>
          <a:off x="5486400" y="2670104"/>
          <a:ext cx="2894013" cy="174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3880" imgH="990360" progId="Equation.DSMT4">
                  <p:embed/>
                </p:oleObj>
              </mc:Choice>
              <mc:Fallback>
                <p:oleObj name="Equation" r:id="rId2" imgW="1523880" imgH="99036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670104"/>
                        <a:ext cx="2894013" cy="1747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75343" y="4527874"/>
            <a:ext cx="7805070" cy="169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5338" indent="-338138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8925" indent="-288925">
              <a:spcBef>
                <a:spcPts val="600"/>
              </a:spcBef>
            </a:pPr>
            <a:r>
              <a:rPr lang="en-US" sz="2000" kern="0" dirty="0"/>
              <a:t>Temperature dependence of relaxation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751663"/>
              </p:ext>
            </p:extLst>
          </p:nvPr>
        </p:nvGraphicFramePr>
        <p:xfrm>
          <a:off x="901015" y="5018905"/>
          <a:ext cx="650716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29000" imgH="482400" progId="Equation.DSMT4">
                  <p:embed/>
                </p:oleObj>
              </mc:Choice>
              <mc:Fallback>
                <p:oleObj name="Equation" r:id="rId4" imgW="3429000" imgH="482400" progId="Equation.DSMT4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015" y="5018905"/>
                        <a:ext cx="6507163" cy="850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34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predicted relaxation kinetics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6705600" cy="5029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0" y="2038290"/>
            <a:ext cx="2552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Cooling rate: 10 °C/s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2438400"/>
            <a:ext cx="27061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Varying reheating rate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4019490"/>
            <a:ext cx="1027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FF0000"/>
                </a:solidFill>
              </a:rPr>
              <a:t>10 °C/s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39221" y="4495800"/>
            <a:ext cx="88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FF0000"/>
                </a:solidFill>
              </a:rPr>
              <a:t>1 °C/s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7950" y="4968380"/>
            <a:ext cx="1098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FF0000"/>
                </a:solidFill>
              </a:rPr>
              <a:t>0.1 °C/s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875789" y="2362200"/>
            <a:ext cx="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5418589" y="2819400"/>
            <a:ext cx="457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/>
          <p:cNvSpPr/>
          <p:nvPr/>
        </p:nvSpPr>
        <p:spPr>
          <a:xfrm>
            <a:off x="6623437" y="2271901"/>
            <a:ext cx="2108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0" dirty="0">
                <a:solidFill>
                  <a:prstClr val="black"/>
                </a:solidFill>
              </a:rPr>
              <a:t>Slope: volume CTE of </a:t>
            </a:r>
            <a:r>
              <a:rPr lang="en-US" sz="1600" kern="0" dirty="0" err="1">
                <a:solidFill>
                  <a:prstClr val="black"/>
                </a:solidFill>
              </a:rPr>
              <a:t>supercooled</a:t>
            </a:r>
            <a:r>
              <a:rPr lang="en-US" sz="1600" kern="0" dirty="0">
                <a:solidFill>
                  <a:prstClr val="black"/>
                </a:solidFill>
              </a:rPr>
              <a:t> liquid</a:t>
            </a:r>
            <a:endParaRPr lang="en-US" sz="14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949563" y="2569899"/>
            <a:ext cx="679837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49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" y="1371600"/>
            <a:ext cx="670560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predicted relaxation kinetics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2038290"/>
            <a:ext cx="2521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Varying cooling rate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0" y="2438400"/>
            <a:ext cx="2707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Reheating rate: 1 °C/s</a:t>
            </a:r>
          </a:p>
        </p:txBody>
      </p:sp>
      <p:sp>
        <p:nvSpPr>
          <p:cNvPr id="8" name="Rectangle 7"/>
          <p:cNvSpPr/>
          <p:nvPr/>
        </p:nvSpPr>
        <p:spPr>
          <a:xfrm>
            <a:off x="1371600" y="3553669"/>
            <a:ext cx="1170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0000FF"/>
                </a:solidFill>
              </a:rPr>
              <a:t>100 °C/s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4283978"/>
            <a:ext cx="1027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0000FF"/>
                </a:solidFill>
              </a:rPr>
              <a:t>10 °C/s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1600" y="4933890"/>
            <a:ext cx="885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srgbClr val="0000FF"/>
                </a:solidFill>
              </a:rPr>
              <a:t>1 °C/s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410200" y="4042567"/>
            <a:ext cx="2916384" cy="1283042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Fictive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temperature and glass structure are functions of cooling rate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54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Tool’s Fictive temperature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62485"/>
            <a:ext cx="4191000" cy="4609715"/>
          </a:xfrm>
        </p:spPr>
        <p:txBody>
          <a:bodyPr/>
          <a:lstStyle/>
          <a:p>
            <a:pPr marL="285750" indent="-285750"/>
            <a:r>
              <a:rPr lang="en-US" sz="2000" dirty="0"/>
              <a:t>Fictive temperature </a:t>
            </a:r>
            <a:r>
              <a:rPr lang="en-US" sz="2000" i="1" dirty="0" err="1"/>
              <a:t>T</a:t>
            </a:r>
            <a:r>
              <a:rPr lang="en-US" sz="2000" i="1" baseline="-25000" dirty="0" err="1"/>
              <a:t>f</a:t>
            </a:r>
            <a:r>
              <a:rPr lang="en-US" sz="2000" dirty="0"/>
              <a:t> : the temperature on the </a:t>
            </a:r>
            <a:r>
              <a:rPr lang="en-US" sz="2000" dirty="0" err="1"/>
              <a:t>supercooled</a:t>
            </a:r>
            <a:r>
              <a:rPr lang="en-US" sz="2000" dirty="0"/>
              <a:t> liquid curve at which the glass would find itself in equilibrium with the </a:t>
            </a:r>
            <a:r>
              <a:rPr lang="en-US" sz="2000" dirty="0" err="1"/>
              <a:t>supercooled</a:t>
            </a:r>
            <a:r>
              <a:rPr lang="en-US" sz="2000" dirty="0"/>
              <a:t> liquid state if brought suddenly to it</a:t>
            </a:r>
          </a:p>
          <a:p>
            <a:pPr marL="285750" indent="-285750"/>
            <a:r>
              <a:rPr lang="en-US" sz="2000" dirty="0"/>
              <a:t>With increasing cooling rate:</a:t>
            </a:r>
          </a:p>
          <a:p>
            <a:pPr marL="738188" lvl="1" indent="-285750">
              <a:buClr>
                <a:srgbClr val="C0504D"/>
              </a:buClr>
            </a:pPr>
            <a:r>
              <a:rPr lang="en-US" i="1" dirty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en-US" i="1" baseline="-25000" dirty="0">
                <a:solidFill>
                  <a:prstClr val="black"/>
                </a:solidFill>
                <a:latin typeface="Arial" charset="0"/>
              </a:rPr>
              <a:t>f1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 &lt; </a:t>
            </a:r>
            <a:r>
              <a:rPr lang="en-US" i="1" dirty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en-US" i="1" baseline="-25000" dirty="0">
                <a:solidFill>
                  <a:prstClr val="black"/>
                </a:solidFill>
                <a:latin typeface="Arial" charset="0"/>
              </a:rPr>
              <a:t>f2</a:t>
            </a:r>
            <a:r>
              <a:rPr lang="en-US" dirty="0">
                <a:solidFill>
                  <a:prstClr val="black"/>
                </a:solidFill>
                <a:latin typeface="Arial" charset="0"/>
              </a:rPr>
              <a:t> &lt; </a:t>
            </a:r>
            <a:r>
              <a:rPr lang="en-US" i="1" dirty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en-US" i="1" baseline="-25000" dirty="0">
                <a:solidFill>
                  <a:prstClr val="black"/>
                </a:solidFill>
                <a:latin typeface="Arial" charset="0"/>
              </a:rPr>
              <a:t>f3</a:t>
            </a:r>
            <a:endParaRPr lang="en-US" dirty="0">
              <a:solidFill>
                <a:prstClr val="black"/>
              </a:solidFill>
            </a:endParaRPr>
          </a:p>
          <a:p>
            <a:pPr marL="285750" indent="-285750"/>
            <a:r>
              <a:rPr lang="en-US" sz="2000" dirty="0"/>
              <a:t>A glass state is fully described by thermodynamic parameters (</a:t>
            </a:r>
            <a:r>
              <a:rPr lang="en-US" sz="2000" i="1" dirty="0"/>
              <a:t>T, P</a:t>
            </a:r>
            <a:r>
              <a:rPr lang="en-US" sz="2000" dirty="0"/>
              <a:t>) and </a:t>
            </a:r>
            <a:r>
              <a:rPr lang="en-US" sz="2000" i="1" dirty="0" err="1"/>
              <a:t>T</a:t>
            </a:r>
            <a:r>
              <a:rPr lang="en-US" sz="2000" i="1" baseline="-25000" dirty="0" err="1"/>
              <a:t>f</a:t>
            </a:r>
            <a:endParaRPr lang="en-US" sz="2000" dirty="0"/>
          </a:p>
          <a:p>
            <a:pPr marL="285750" indent="-285750"/>
            <a:r>
              <a:rPr lang="en-US" sz="2000" dirty="0"/>
              <a:t>Glass properties are functions of temperature and </a:t>
            </a:r>
            <a:r>
              <a:rPr lang="en-US" sz="2000" i="1" dirty="0" err="1"/>
              <a:t>T</a:t>
            </a:r>
            <a:r>
              <a:rPr lang="en-US" sz="2000" i="1" baseline="-25000" dirty="0" err="1"/>
              <a:t>f</a:t>
            </a:r>
            <a:r>
              <a:rPr lang="en-US" sz="2000" dirty="0"/>
              <a:t> (structure)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3662181" y="2193073"/>
            <a:ext cx="352937" cy="57243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672557" y="4891216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baseline="-25000" dirty="0">
                <a:solidFill>
                  <a:srgbClr val="00B050"/>
                </a:solidFill>
              </a:rPr>
              <a:t>f1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24306" y="1699475"/>
            <a:ext cx="1620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Supercooled</a:t>
            </a:r>
            <a:r>
              <a:rPr lang="en-US" sz="2000" dirty="0"/>
              <a:t> liquid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609600" y="1699476"/>
            <a:ext cx="0" cy="31773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609600" y="4876800"/>
            <a:ext cx="350186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9" name="Freeform 48"/>
          <p:cNvSpPr/>
          <p:nvPr/>
        </p:nvSpPr>
        <p:spPr bwMode="auto">
          <a:xfrm>
            <a:off x="1002241" y="2724796"/>
            <a:ext cx="2685535" cy="1425146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 flipH="1">
            <a:off x="1922647" y="3797946"/>
            <a:ext cx="374904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1" name="Freeform 50"/>
          <p:cNvSpPr/>
          <p:nvPr/>
        </p:nvSpPr>
        <p:spPr bwMode="auto">
          <a:xfrm>
            <a:off x="1028841" y="2782462"/>
            <a:ext cx="2619632" cy="947352"/>
          </a:xfrm>
          <a:custGeom>
            <a:avLst/>
            <a:gdLst>
              <a:gd name="connsiteX0" fmla="*/ 2619632 w 2619632"/>
              <a:gd name="connsiteY0" fmla="*/ 0 h 947352"/>
              <a:gd name="connsiteX1" fmla="*/ 1985319 w 2619632"/>
              <a:gd name="connsiteY1" fmla="*/ 378941 h 947352"/>
              <a:gd name="connsiteX2" fmla="*/ 0 w 2619632"/>
              <a:gd name="connsiteY2" fmla="*/ 947352 h 94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2" h="947352">
                <a:moveTo>
                  <a:pt x="2619632" y="0"/>
                </a:moveTo>
                <a:cubicBezTo>
                  <a:pt x="2520778" y="110524"/>
                  <a:pt x="2421924" y="221049"/>
                  <a:pt x="1985319" y="378941"/>
                </a:cubicBezTo>
                <a:cubicBezTo>
                  <a:pt x="1548714" y="536833"/>
                  <a:pt x="774357" y="742092"/>
                  <a:pt x="0" y="947352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 flipH="1">
            <a:off x="1907932" y="3394866"/>
            <a:ext cx="363034" cy="1005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3" name="Freeform 52"/>
          <p:cNvSpPr/>
          <p:nvPr/>
        </p:nvSpPr>
        <p:spPr bwMode="auto">
          <a:xfrm>
            <a:off x="1004127" y="2831889"/>
            <a:ext cx="2619633" cy="1688757"/>
          </a:xfrm>
          <a:custGeom>
            <a:avLst/>
            <a:gdLst>
              <a:gd name="connsiteX0" fmla="*/ 2619633 w 2619633"/>
              <a:gd name="connsiteY0" fmla="*/ 0 h 1688757"/>
              <a:gd name="connsiteX1" fmla="*/ 1680519 w 2619633"/>
              <a:gd name="connsiteY1" fmla="*/ 1145060 h 1688757"/>
              <a:gd name="connsiteX2" fmla="*/ 0 w 2619633"/>
              <a:gd name="connsiteY2" fmla="*/ 1688757 h 168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3" h="1688757">
                <a:moveTo>
                  <a:pt x="2619633" y="0"/>
                </a:moveTo>
                <a:cubicBezTo>
                  <a:pt x="2368378" y="431800"/>
                  <a:pt x="2117124" y="863601"/>
                  <a:pt x="1680519" y="1145060"/>
                </a:cubicBezTo>
                <a:cubicBezTo>
                  <a:pt x="1243914" y="1426519"/>
                  <a:pt x="295189" y="1599514"/>
                  <a:pt x="0" y="16887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 flipH="1">
            <a:off x="1967385" y="4223543"/>
            <a:ext cx="152498" cy="5486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1405722" y="3162894"/>
            <a:ext cx="0" cy="15022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stealth" w="lg" len="lg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766777" y="2446770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Increasing</a:t>
            </a:r>
          </a:p>
          <a:p>
            <a:pPr algn="ctr"/>
            <a:r>
              <a:rPr lang="en-US" sz="2000" dirty="0"/>
              <a:t>cooling rate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2511" y="354800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7838" y="3951660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9600" y="434089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60" name="Straight Connector 59"/>
          <p:cNvCxnSpPr/>
          <p:nvPr/>
        </p:nvCxnSpPr>
        <p:spPr bwMode="auto">
          <a:xfrm flipH="1">
            <a:off x="2612198" y="2960519"/>
            <a:ext cx="933444" cy="157454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H="1">
            <a:off x="3798500" y="1969419"/>
            <a:ext cx="352937" cy="57243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H="1">
            <a:off x="2169356" y="3983068"/>
            <a:ext cx="769915" cy="2245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104164" y="3548008"/>
            <a:ext cx="1098832" cy="3104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H="1">
            <a:off x="2808255" y="3022982"/>
            <a:ext cx="710643" cy="2103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flipH="1">
            <a:off x="3511859" y="3018744"/>
            <a:ext cx="1933" cy="18436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2937394" y="3983068"/>
            <a:ext cx="1877" cy="8937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2988990" y="4893578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baseline="-25000" dirty="0">
                <a:solidFill>
                  <a:srgbClr val="00B050"/>
                </a:solidFill>
              </a:rPr>
              <a:t>f2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319656" y="4893578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baseline="-25000" dirty="0">
                <a:solidFill>
                  <a:srgbClr val="00B050"/>
                </a:solidFill>
              </a:rPr>
              <a:t>f3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 flipH="1">
            <a:off x="3197211" y="3572918"/>
            <a:ext cx="1" cy="12984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635301" y="1587346"/>
            <a:ext cx="66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V, 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832462" y="492823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740274"/>
              </p:ext>
            </p:extLst>
          </p:nvPr>
        </p:nvGraphicFramePr>
        <p:xfrm>
          <a:off x="572549" y="5489456"/>
          <a:ext cx="15938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080" imgH="279360" progId="Equation.DSMT4">
                  <p:embed/>
                </p:oleObj>
              </mc:Choice>
              <mc:Fallback>
                <p:oleObj name="Equation" r:id="rId2" imgW="838080" imgH="27936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49" y="5489456"/>
                        <a:ext cx="1593850" cy="49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99967"/>
              </p:ext>
            </p:extLst>
          </p:nvPr>
        </p:nvGraphicFramePr>
        <p:xfrm>
          <a:off x="2426166" y="5489455"/>
          <a:ext cx="1714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279360" progId="Equation.DSMT4">
                  <p:embed/>
                </p:oleObj>
              </mc:Choice>
              <mc:Fallback>
                <p:oleObj name="Equation" r:id="rId4" imgW="901440" imgH="27936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6166" y="5489455"/>
                        <a:ext cx="1714500" cy="49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492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Tool’s Fictive temperature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62485"/>
            <a:ext cx="4114800" cy="4889348"/>
          </a:xfrm>
        </p:spPr>
        <p:txBody>
          <a:bodyPr/>
          <a:lstStyle/>
          <a:p>
            <a:pPr marL="285750" indent="-285750"/>
            <a:r>
              <a:rPr lang="en-US" sz="2000" dirty="0"/>
              <a:t>Glass property change in the glass transition range consists of two components</a:t>
            </a:r>
          </a:p>
          <a:p>
            <a:pPr marL="569913" lvl="1" indent="-285750"/>
            <a:r>
              <a:rPr lang="en-US" dirty="0"/>
              <a:t>Temperature-dependent property evolution without modifying glass structure</a:t>
            </a:r>
          </a:p>
          <a:p>
            <a:pPr marL="569913" lvl="1" indent="-285750"/>
            <a:endParaRPr lang="en-US" sz="2600" dirty="0"/>
          </a:p>
          <a:p>
            <a:pPr marL="569913" lvl="1" indent="-285750"/>
            <a:endParaRPr lang="en-US" sz="2800" dirty="0"/>
          </a:p>
          <a:p>
            <a:pPr marL="569913" lvl="1" indent="-285750"/>
            <a:r>
              <a:rPr lang="en-US" dirty="0"/>
              <a:t>Property change due to relaxation (</a:t>
            </a:r>
            <a:r>
              <a:rPr lang="en-US" i="1" dirty="0" err="1"/>
              <a:t>T</a:t>
            </a:r>
            <a:r>
              <a:rPr lang="en-US" i="1" baseline="-25000" dirty="0" err="1"/>
              <a:t>f</a:t>
            </a:r>
            <a:r>
              <a:rPr lang="en-US" dirty="0"/>
              <a:t> change)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3662181" y="2193073"/>
            <a:ext cx="352937" cy="57243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672557" y="4891216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baseline="-25000" dirty="0">
                <a:solidFill>
                  <a:srgbClr val="00B050"/>
                </a:solidFill>
              </a:rPr>
              <a:t>f1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24306" y="1699475"/>
            <a:ext cx="1620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Supercooled</a:t>
            </a:r>
            <a:r>
              <a:rPr lang="en-US" sz="2000" dirty="0"/>
              <a:t> liquid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609600" y="1699476"/>
            <a:ext cx="0" cy="31773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609600" y="4876800"/>
            <a:ext cx="350186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35301" y="1587346"/>
            <a:ext cx="66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V, H</a:t>
            </a:r>
          </a:p>
        </p:txBody>
      </p:sp>
      <p:sp>
        <p:nvSpPr>
          <p:cNvPr id="49" name="Freeform 48"/>
          <p:cNvSpPr/>
          <p:nvPr/>
        </p:nvSpPr>
        <p:spPr bwMode="auto">
          <a:xfrm>
            <a:off x="1002241" y="2724796"/>
            <a:ext cx="2685535" cy="1425146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 flipH="1">
            <a:off x="1922647" y="3797946"/>
            <a:ext cx="374904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1" name="Freeform 50"/>
          <p:cNvSpPr/>
          <p:nvPr/>
        </p:nvSpPr>
        <p:spPr bwMode="auto">
          <a:xfrm>
            <a:off x="1028841" y="2782462"/>
            <a:ext cx="2619632" cy="947352"/>
          </a:xfrm>
          <a:custGeom>
            <a:avLst/>
            <a:gdLst>
              <a:gd name="connsiteX0" fmla="*/ 2619632 w 2619632"/>
              <a:gd name="connsiteY0" fmla="*/ 0 h 947352"/>
              <a:gd name="connsiteX1" fmla="*/ 1985319 w 2619632"/>
              <a:gd name="connsiteY1" fmla="*/ 378941 h 947352"/>
              <a:gd name="connsiteX2" fmla="*/ 0 w 2619632"/>
              <a:gd name="connsiteY2" fmla="*/ 947352 h 94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2" h="947352">
                <a:moveTo>
                  <a:pt x="2619632" y="0"/>
                </a:moveTo>
                <a:cubicBezTo>
                  <a:pt x="2520778" y="110524"/>
                  <a:pt x="2421924" y="221049"/>
                  <a:pt x="1985319" y="378941"/>
                </a:cubicBezTo>
                <a:cubicBezTo>
                  <a:pt x="1548714" y="536833"/>
                  <a:pt x="774357" y="742092"/>
                  <a:pt x="0" y="947352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 flipH="1">
            <a:off x="1907932" y="3394866"/>
            <a:ext cx="363034" cy="1005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3" name="Freeform 52"/>
          <p:cNvSpPr/>
          <p:nvPr/>
        </p:nvSpPr>
        <p:spPr bwMode="auto">
          <a:xfrm>
            <a:off x="1004127" y="2831889"/>
            <a:ext cx="2619633" cy="1688757"/>
          </a:xfrm>
          <a:custGeom>
            <a:avLst/>
            <a:gdLst>
              <a:gd name="connsiteX0" fmla="*/ 2619633 w 2619633"/>
              <a:gd name="connsiteY0" fmla="*/ 0 h 1688757"/>
              <a:gd name="connsiteX1" fmla="*/ 1680519 w 2619633"/>
              <a:gd name="connsiteY1" fmla="*/ 1145060 h 1688757"/>
              <a:gd name="connsiteX2" fmla="*/ 0 w 2619633"/>
              <a:gd name="connsiteY2" fmla="*/ 1688757 h 168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3" h="1688757">
                <a:moveTo>
                  <a:pt x="2619633" y="0"/>
                </a:moveTo>
                <a:cubicBezTo>
                  <a:pt x="2368378" y="431800"/>
                  <a:pt x="2117124" y="863601"/>
                  <a:pt x="1680519" y="1145060"/>
                </a:cubicBezTo>
                <a:cubicBezTo>
                  <a:pt x="1243914" y="1426519"/>
                  <a:pt x="295189" y="1599514"/>
                  <a:pt x="0" y="16887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 flipH="1">
            <a:off x="1967385" y="4223543"/>
            <a:ext cx="152498" cy="5486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1405722" y="3162894"/>
            <a:ext cx="0" cy="15022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stealth" w="lg" len="lg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766777" y="2446770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Increasing</a:t>
            </a:r>
          </a:p>
          <a:p>
            <a:pPr algn="ctr"/>
            <a:r>
              <a:rPr lang="en-US" sz="2000" dirty="0"/>
              <a:t>cooling rate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2511" y="354800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7838" y="3951660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9600" y="434089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60" name="Straight Connector 59"/>
          <p:cNvCxnSpPr/>
          <p:nvPr/>
        </p:nvCxnSpPr>
        <p:spPr bwMode="auto">
          <a:xfrm flipH="1">
            <a:off x="2612198" y="2960519"/>
            <a:ext cx="933444" cy="157454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H="1">
            <a:off x="3798500" y="1969419"/>
            <a:ext cx="352937" cy="57243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H="1">
            <a:off x="2169356" y="3983068"/>
            <a:ext cx="769915" cy="2245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104164" y="3548008"/>
            <a:ext cx="1098832" cy="3104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H="1">
            <a:off x="2808255" y="3022982"/>
            <a:ext cx="710643" cy="2103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flipH="1">
            <a:off x="3511859" y="3018744"/>
            <a:ext cx="1933" cy="18436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2937394" y="3983068"/>
            <a:ext cx="1877" cy="8937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2988990" y="4893578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baseline="-25000" dirty="0">
                <a:solidFill>
                  <a:srgbClr val="00B050"/>
                </a:solidFill>
              </a:rPr>
              <a:t>f2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319656" y="4893578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baseline="-25000" dirty="0">
                <a:solidFill>
                  <a:srgbClr val="00B050"/>
                </a:solidFill>
              </a:rPr>
              <a:t>f3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 flipH="1">
            <a:off x="3197211" y="3572918"/>
            <a:ext cx="1" cy="12984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4722080" y="3651483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Volume:</a:t>
            </a:r>
            <a:endParaRPr lang="en-US" sz="2000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713650"/>
              </p:ext>
            </p:extLst>
          </p:nvPr>
        </p:nvGraphicFramePr>
        <p:xfrm>
          <a:off x="5807993" y="3643313"/>
          <a:ext cx="20748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1880" imgH="291960" progId="Equation.DSMT4">
                  <p:embed/>
                </p:oleObj>
              </mc:Choice>
              <mc:Fallback>
                <p:oleObj name="Equation" r:id="rId2" imgW="1091880" imgH="29196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993" y="3643313"/>
                        <a:ext cx="2074862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4721381" y="4117072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Enthalpy:</a:t>
            </a:r>
            <a:endParaRPr lang="en-US" sz="2000" dirty="0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880785"/>
              </p:ext>
            </p:extLst>
          </p:nvPr>
        </p:nvGraphicFramePr>
        <p:xfrm>
          <a:off x="5936347" y="4108450"/>
          <a:ext cx="21240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17440" imgH="291960" progId="Equation.DSMT4">
                  <p:embed/>
                </p:oleObj>
              </mc:Choice>
              <mc:Fallback>
                <p:oleObj name="Equation" r:id="rId4" imgW="1117440" imgH="29196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6347" y="4108450"/>
                        <a:ext cx="2124075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4722080" y="5389132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Volume:</a:t>
            </a:r>
            <a:endParaRPr lang="en-US" sz="2000" dirty="0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66197"/>
              </p:ext>
            </p:extLst>
          </p:nvPr>
        </p:nvGraphicFramePr>
        <p:xfrm>
          <a:off x="5812304" y="5364163"/>
          <a:ext cx="28241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720" imgH="291960" progId="Equation.DSMT4">
                  <p:embed/>
                </p:oleObj>
              </mc:Choice>
              <mc:Fallback>
                <p:oleObj name="Equation" r:id="rId6" imgW="1485720" imgH="291960" progId="Equation.DSMT4">
                  <p:embed/>
                  <p:pic>
                    <p:nvPicPr>
                      <p:cNvPr id="38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2304" y="5364163"/>
                        <a:ext cx="2824162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4721381" y="5879888"/>
            <a:ext cx="12538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Enthalpy:</a:t>
            </a:r>
            <a:endParaRPr lang="en-US" sz="2000" dirty="0"/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867120"/>
              </p:ext>
            </p:extLst>
          </p:nvPr>
        </p:nvGraphicFramePr>
        <p:xfrm>
          <a:off x="5952688" y="5855603"/>
          <a:ext cx="28495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98320" imgH="291960" progId="Equation.DSMT4">
                  <p:embed/>
                </p:oleObj>
              </mc:Choice>
              <mc:Fallback>
                <p:oleObj name="Equation" r:id="rId8" imgW="1498320" imgH="29196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2688" y="5855603"/>
                        <a:ext cx="2849563" cy="514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832462" y="492823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9499"/>
              </p:ext>
            </p:extLst>
          </p:nvPr>
        </p:nvGraphicFramePr>
        <p:xfrm>
          <a:off x="572549" y="5489456"/>
          <a:ext cx="15938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38080" imgH="279360" progId="Equation.DSMT4">
                  <p:embed/>
                </p:oleObj>
              </mc:Choice>
              <mc:Fallback>
                <p:oleObj name="Equation" r:id="rId10" imgW="838080" imgH="27936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49" y="5489456"/>
                        <a:ext cx="1593850" cy="49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72244"/>
              </p:ext>
            </p:extLst>
          </p:nvPr>
        </p:nvGraphicFramePr>
        <p:xfrm>
          <a:off x="2426166" y="5489455"/>
          <a:ext cx="1714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01440" imgH="279360" progId="Equation.DSMT4">
                  <p:embed/>
                </p:oleObj>
              </mc:Choice>
              <mc:Fallback>
                <p:oleObj name="Equation" r:id="rId12" imgW="901440" imgH="27936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6166" y="5489455"/>
                        <a:ext cx="1714500" cy="49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01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Tool’s Fictive temperature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62485"/>
            <a:ext cx="4114800" cy="4889348"/>
          </a:xfrm>
        </p:spPr>
        <p:txBody>
          <a:bodyPr/>
          <a:lstStyle/>
          <a:p>
            <a:pPr marL="285750" indent="-285750"/>
            <a:r>
              <a:rPr lang="en-US" sz="2000" dirty="0"/>
              <a:t>Glass property change in the glass transition range consists of two components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2462" y="4928237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3662181" y="2193073"/>
            <a:ext cx="352937" cy="57243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672557" y="4891216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baseline="-25000" dirty="0">
                <a:solidFill>
                  <a:srgbClr val="00B050"/>
                </a:solidFill>
              </a:rPr>
              <a:t>f1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424306" y="1699475"/>
            <a:ext cx="1620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Supercooled</a:t>
            </a:r>
            <a:r>
              <a:rPr lang="en-US" sz="2000" dirty="0"/>
              <a:t> liquid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609600" y="1699476"/>
            <a:ext cx="0" cy="317732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609600" y="4876800"/>
            <a:ext cx="350186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35301" y="1587346"/>
            <a:ext cx="664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V, H</a:t>
            </a:r>
          </a:p>
        </p:txBody>
      </p:sp>
      <p:sp>
        <p:nvSpPr>
          <p:cNvPr id="49" name="Freeform 48"/>
          <p:cNvSpPr/>
          <p:nvPr/>
        </p:nvSpPr>
        <p:spPr bwMode="auto">
          <a:xfrm>
            <a:off x="1002241" y="2724796"/>
            <a:ext cx="2685535" cy="1425146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 flipH="1">
            <a:off x="1922647" y="3797946"/>
            <a:ext cx="374904" cy="118872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1" name="Freeform 50"/>
          <p:cNvSpPr/>
          <p:nvPr/>
        </p:nvSpPr>
        <p:spPr bwMode="auto">
          <a:xfrm>
            <a:off x="1028841" y="2782462"/>
            <a:ext cx="2619632" cy="947352"/>
          </a:xfrm>
          <a:custGeom>
            <a:avLst/>
            <a:gdLst>
              <a:gd name="connsiteX0" fmla="*/ 2619632 w 2619632"/>
              <a:gd name="connsiteY0" fmla="*/ 0 h 947352"/>
              <a:gd name="connsiteX1" fmla="*/ 1985319 w 2619632"/>
              <a:gd name="connsiteY1" fmla="*/ 378941 h 947352"/>
              <a:gd name="connsiteX2" fmla="*/ 0 w 2619632"/>
              <a:gd name="connsiteY2" fmla="*/ 947352 h 94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2" h="947352">
                <a:moveTo>
                  <a:pt x="2619632" y="0"/>
                </a:moveTo>
                <a:cubicBezTo>
                  <a:pt x="2520778" y="110524"/>
                  <a:pt x="2421924" y="221049"/>
                  <a:pt x="1985319" y="378941"/>
                </a:cubicBezTo>
                <a:cubicBezTo>
                  <a:pt x="1548714" y="536833"/>
                  <a:pt x="774357" y="742092"/>
                  <a:pt x="0" y="947352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 flipH="1">
            <a:off x="1907932" y="3394866"/>
            <a:ext cx="363034" cy="10058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3" name="Freeform 52"/>
          <p:cNvSpPr/>
          <p:nvPr/>
        </p:nvSpPr>
        <p:spPr bwMode="auto">
          <a:xfrm>
            <a:off x="1004127" y="2831889"/>
            <a:ext cx="2619633" cy="1688757"/>
          </a:xfrm>
          <a:custGeom>
            <a:avLst/>
            <a:gdLst>
              <a:gd name="connsiteX0" fmla="*/ 2619633 w 2619633"/>
              <a:gd name="connsiteY0" fmla="*/ 0 h 1688757"/>
              <a:gd name="connsiteX1" fmla="*/ 1680519 w 2619633"/>
              <a:gd name="connsiteY1" fmla="*/ 1145060 h 1688757"/>
              <a:gd name="connsiteX2" fmla="*/ 0 w 2619633"/>
              <a:gd name="connsiteY2" fmla="*/ 1688757 h 1688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633" h="1688757">
                <a:moveTo>
                  <a:pt x="2619633" y="0"/>
                </a:moveTo>
                <a:cubicBezTo>
                  <a:pt x="2368378" y="431800"/>
                  <a:pt x="2117124" y="863601"/>
                  <a:pt x="1680519" y="1145060"/>
                </a:cubicBezTo>
                <a:cubicBezTo>
                  <a:pt x="1243914" y="1426519"/>
                  <a:pt x="295189" y="1599514"/>
                  <a:pt x="0" y="1688757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4" name="Straight Connector 53"/>
          <p:cNvCxnSpPr/>
          <p:nvPr/>
        </p:nvCxnSpPr>
        <p:spPr bwMode="auto">
          <a:xfrm flipH="1">
            <a:off x="1967385" y="4223543"/>
            <a:ext cx="152498" cy="5486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>
            <a:off x="1405722" y="3162894"/>
            <a:ext cx="0" cy="150228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stealth" w="lg" len="lg"/>
            <a:tailEnd type="none" w="med" len="med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766777" y="2446770"/>
            <a:ext cx="1760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Increasing</a:t>
            </a:r>
          </a:p>
          <a:p>
            <a:pPr algn="ctr"/>
            <a:r>
              <a:rPr lang="en-US" sz="2000" dirty="0"/>
              <a:t>cooling rate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12511" y="354800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17838" y="3951660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9600" y="4340898"/>
            <a:ext cx="4748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60" name="Straight Connector 59"/>
          <p:cNvCxnSpPr/>
          <p:nvPr/>
        </p:nvCxnSpPr>
        <p:spPr bwMode="auto">
          <a:xfrm flipH="1">
            <a:off x="2612198" y="2960519"/>
            <a:ext cx="933444" cy="1574543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flipH="1">
            <a:off x="3798500" y="1969419"/>
            <a:ext cx="352937" cy="57243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flipH="1">
            <a:off x="2169356" y="3983068"/>
            <a:ext cx="769915" cy="2245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2104164" y="3548008"/>
            <a:ext cx="1098832" cy="31043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H="1">
            <a:off x="2808255" y="3022982"/>
            <a:ext cx="710643" cy="21031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flipH="1">
            <a:off x="3511859" y="3018744"/>
            <a:ext cx="1933" cy="18436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2937394" y="3983068"/>
            <a:ext cx="1877" cy="89373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TextBox 89"/>
          <p:cNvSpPr txBox="1"/>
          <p:nvPr/>
        </p:nvSpPr>
        <p:spPr>
          <a:xfrm>
            <a:off x="2988990" y="4893578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baseline="-25000" dirty="0">
                <a:solidFill>
                  <a:srgbClr val="00B050"/>
                </a:solidFill>
              </a:rPr>
              <a:t>f2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3319656" y="4893578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B050"/>
                </a:solidFill>
              </a:rPr>
              <a:t>T</a:t>
            </a:r>
            <a:r>
              <a:rPr lang="en-US" sz="2000" i="1" baseline="-25000" dirty="0">
                <a:solidFill>
                  <a:srgbClr val="00B050"/>
                </a:solidFill>
              </a:rPr>
              <a:t>f3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 flipH="1">
            <a:off x="3197211" y="3572918"/>
            <a:ext cx="1" cy="12984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040448"/>
              </p:ext>
            </p:extLst>
          </p:nvPr>
        </p:nvGraphicFramePr>
        <p:xfrm>
          <a:off x="4572000" y="2710985"/>
          <a:ext cx="4089400" cy="1609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73040" imgH="965160" progId="Equation.DSMT4">
                  <p:embed/>
                </p:oleObj>
              </mc:Choice>
              <mc:Fallback>
                <p:oleObj name="Equation" r:id="rId3" imgW="2273040" imgH="96516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710985"/>
                        <a:ext cx="4089400" cy="16096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181204"/>
              </p:ext>
            </p:extLst>
          </p:nvPr>
        </p:nvGraphicFramePr>
        <p:xfrm>
          <a:off x="4571694" y="4538479"/>
          <a:ext cx="4117975" cy="160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98600" imgH="965160" progId="Equation.DSMT4">
                  <p:embed/>
                </p:oleObj>
              </mc:Choice>
              <mc:Fallback>
                <p:oleObj name="Equation" r:id="rId5" imgW="2298600" imgH="965160" progId="Equation.DSMT4">
                  <p:embed/>
                  <p:pic>
                    <p:nvPicPr>
                      <p:cNvPr id="42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694" y="4538479"/>
                        <a:ext cx="4117975" cy="16025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9499"/>
              </p:ext>
            </p:extLst>
          </p:nvPr>
        </p:nvGraphicFramePr>
        <p:xfrm>
          <a:off x="572549" y="5489456"/>
          <a:ext cx="15938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8080" imgH="279360" progId="Equation.DSMT4">
                  <p:embed/>
                </p:oleObj>
              </mc:Choice>
              <mc:Fallback>
                <p:oleObj name="Equation" r:id="rId7" imgW="838080" imgH="27936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49" y="5489456"/>
                        <a:ext cx="1593850" cy="49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72244"/>
              </p:ext>
            </p:extLst>
          </p:nvPr>
        </p:nvGraphicFramePr>
        <p:xfrm>
          <a:off x="2426166" y="5489455"/>
          <a:ext cx="1714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01440" imgH="279360" progId="Equation.DSMT4">
                  <p:embed/>
                </p:oleObj>
              </mc:Choice>
              <mc:Fallback>
                <p:oleObj name="Equation" r:id="rId9" imgW="901440" imgH="279360" progId="Equation.DSMT4">
                  <p:embed/>
                  <p:pic>
                    <p:nvPicPr>
                      <p:cNvPr id="44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6166" y="5489455"/>
                        <a:ext cx="1714500" cy="492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2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2346009" y="4893578"/>
            <a:ext cx="341760" cy="1543514"/>
            <a:chOff x="2346009" y="4893578"/>
            <a:chExt cx="341760" cy="1543514"/>
          </a:xfrm>
        </p:grpSpPr>
        <p:cxnSp>
          <p:nvCxnSpPr>
            <p:cNvPr id="76" name="Straight Connector 75"/>
            <p:cNvCxnSpPr/>
            <p:nvPr/>
          </p:nvCxnSpPr>
          <p:spPr bwMode="auto">
            <a:xfrm>
              <a:off x="2537577" y="4893578"/>
              <a:ext cx="0" cy="113487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79" name="TextBox 78"/>
            <p:cNvSpPr txBox="1"/>
            <p:nvPr/>
          </p:nvSpPr>
          <p:spPr>
            <a:xfrm>
              <a:off x="2346009" y="6036982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/>
                <a:t>T</a:t>
              </a:r>
            </a:p>
          </p:txBody>
        </p:sp>
      </p:grpSp>
      <p:sp>
        <p:nvSpPr>
          <p:cNvPr id="39" name="Freeform 38"/>
          <p:cNvSpPr/>
          <p:nvPr/>
        </p:nvSpPr>
        <p:spPr bwMode="auto">
          <a:xfrm>
            <a:off x="578840" y="3062476"/>
            <a:ext cx="3372375" cy="2139193"/>
          </a:xfrm>
          <a:custGeom>
            <a:avLst/>
            <a:gdLst>
              <a:gd name="connsiteX0" fmla="*/ 3380764 w 3380764"/>
              <a:gd name="connsiteY0" fmla="*/ 0 h 2139193"/>
              <a:gd name="connsiteX1" fmla="*/ 2617366 w 3380764"/>
              <a:gd name="connsiteY1" fmla="*/ 1149292 h 2139193"/>
              <a:gd name="connsiteX2" fmla="*/ 1342239 w 3380764"/>
              <a:gd name="connsiteY2" fmla="*/ 1828800 h 2139193"/>
              <a:gd name="connsiteX3" fmla="*/ 0 w 3380764"/>
              <a:gd name="connsiteY3" fmla="*/ 2139193 h 213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64" h="2139193">
                <a:moveTo>
                  <a:pt x="3380764" y="0"/>
                </a:moveTo>
                <a:cubicBezTo>
                  <a:pt x="3168942" y="422246"/>
                  <a:pt x="2957120" y="844492"/>
                  <a:pt x="2617366" y="1149292"/>
                </a:cubicBezTo>
                <a:cubicBezTo>
                  <a:pt x="2277612" y="1454092"/>
                  <a:pt x="1778466" y="1663817"/>
                  <a:pt x="1342239" y="1828800"/>
                </a:cubicBezTo>
                <a:cubicBezTo>
                  <a:pt x="906012" y="1993783"/>
                  <a:pt x="453006" y="2066488"/>
                  <a:pt x="0" y="2139193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077200" cy="986769"/>
          </a:xfrm>
        </p:spPr>
        <p:txBody>
          <a:bodyPr/>
          <a:lstStyle/>
          <a:p>
            <a:r>
              <a:rPr lang="en-US" sz="2600" dirty="0"/>
              <a:t>Predicting glass structure evolution due to relaxation: Tool’s equation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61583" y="6045227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B050"/>
                </a:solidFill>
              </a:rPr>
              <a:t>T</a:t>
            </a:r>
            <a:r>
              <a:rPr lang="en-US" sz="2000" i="1" baseline="-25000" dirty="0" err="1">
                <a:solidFill>
                  <a:srgbClr val="00B050"/>
                </a:solidFill>
              </a:rPr>
              <a:t>f</a:t>
            </a:r>
            <a:endParaRPr lang="en-US" sz="2000" i="1" baseline="-25000" dirty="0">
              <a:solidFill>
                <a:srgbClr val="00B05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578840" y="2711318"/>
            <a:ext cx="0" cy="333756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584433" y="6035735"/>
            <a:ext cx="3501863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41762" y="2565633"/>
            <a:ext cx="1932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P </a:t>
            </a:r>
            <a:r>
              <a:rPr lang="en-US" sz="2000" dirty="0"/>
              <a:t>(</a:t>
            </a:r>
            <a:r>
              <a:rPr lang="en-US" sz="2000" i="1" dirty="0"/>
              <a:t>V, H, S, </a:t>
            </a:r>
            <a:r>
              <a:rPr lang="en-US" sz="2000" dirty="0"/>
              <a:t>etc.)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 flipH="1">
            <a:off x="564161" y="4680568"/>
            <a:ext cx="3280094" cy="53203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2404145" y="3058696"/>
            <a:ext cx="1554480" cy="297703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3048119" y="4816190"/>
            <a:ext cx="0" cy="121225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339933"/>
            </a:solidFill>
            <a:prstDash val="sysDash"/>
            <a:round/>
            <a:headEnd type="none" w="med" len="med"/>
            <a:tailEnd type="none" w="lg" len="lg"/>
          </a:ln>
          <a:effectLst/>
        </p:spPr>
      </p:cxnSp>
      <p:grpSp>
        <p:nvGrpSpPr>
          <p:cNvPr id="40" name="Group 39"/>
          <p:cNvGrpSpPr/>
          <p:nvPr/>
        </p:nvGrpSpPr>
        <p:grpSpPr>
          <a:xfrm>
            <a:off x="593825" y="3058696"/>
            <a:ext cx="3368694" cy="2152956"/>
            <a:chOff x="593825" y="3242759"/>
            <a:chExt cx="3368694" cy="2152956"/>
          </a:xfrm>
        </p:grpSpPr>
        <p:cxnSp>
          <p:nvCxnSpPr>
            <p:cNvPr id="29" name="Straight Connector 28"/>
            <p:cNvCxnSpPr/>
            <p:nvPr/>
          </p:nvCxnSpPr>
          <p:spPr bwMode="auto">
            <a:xfrm flipH="1">
              <a:off x="3048119" y="3242759"/>
              <a:ext cx="914400" cy="175564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>
              <a:off x="593825" y="4993379"/>
              <a:ext cx="2454875" cy="402336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TextBox 33"/>
          <p:cNvSpPr txBox="1"/>
          <p:nvPr/>
        </p:nvSpPr>
        <p:spPr>
          <a:xfrm>
            <a:off x="2320255" y="3017512"/>
            <a:ext cx="1481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Supercooled</a:t>
            </a:r>
            <a:r>
              <a:rPr lang="en-US" dirty="0">
                <a:solidFill>
                  <a:srgbClr val="0000FF"/>
                </a:solidFill>
              </a:rPr>
              <a:t> liquid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1880" y="4697593"/>
            <a:ext cx="88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Glass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53705" y="1735822"/>
            <a:ext cx="32395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0" dirty="0">
                <a:solidFill>
                  <a:prstClr val="black"/>
                </a:solidFill>
              </a:rPr>
              <a:t>Consider a glass sample with Fictive temperature </a:t>
            </a:r>
            <a:r>
              <a:rPr lang="en-US" sz="2000" i="1" kern="0" dirty="0" err="1">
                <a:solidFill>
                  <a:srgbClr val="339933"/>
                </a:solidFill>
              </a:rPr>
              <a:t>T</a:t>
            </a:r>
            <a:r>
              <a:rPr lang="en-US" sz="2000" i="1" kern="0" baseline="-25000" dirty="0" err="1">
                <a:solidFill>
                  <a:srgbClr val="339933"/>
                </a:solidFill>
              </a:rPr>
              <a:t>f</a:t>
            </a:r>
            <a:endParaRPr lang="en-US" i="1" dirty="0">
              <a:solidFill>
                <a:srgbClr val="339933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592970" y="4885856"/>
            <a:ext cx="2208641" cy="1019252"/>
            <a:chOff x="1592970" y="4885856"/>
            <a:chExt cx="2208641" cy="1019252"/>
          </a:xfrm>
        </p:grpSpPr>
        <p:cxnSp>
          <p:nvCxnSpPr>
            <p:cNvPr id="67" name="Straight Connector 66"/>
            <p:cNvCxnSpPr/>
            <p:nvPr/>
          </p:nvCxnSpPr>
          <p:spPr bwMode="auto">
            <a:xfrm flipV="1">
              <a:off x="2539767" y="4885856"/>
              <a:ext cx="0" cy="894328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accent4"/>
              </a:solidFill>
              <a:prstDash val="solid"/>
              <a:round/>
              <a:headEnd type="stealth" w="lg" len="med"/>
              <a:tailEnd type="stealth" w="lg" len="med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1592970" y="5140345"/>
              <a:ext cx="9428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 err="1">
                  <a:solidFill>
                    <a:schemeClr val="accent4"/>
                  </a:solidFill>
                </a:rPr>
                <a:t>P</a:t>
              </a:r>
              <a:r>
                <a:rPr lang="en-US" sz="2000" i="1" baseline="-25000" dirty="0" err="1">
                  <a:solidFill>
                    <a:schemeClr val="accent4"/>
                  </a:solidFill>
                </a:rPr>
                <a:t>g</a:t>
              </a:r>
              <a:r>
                <a:rPr lang="en-US" sz="2000" dirty="0">
                  <a:solidFill>
                    <a:schemeClr val="accent4"/>
                  </a:solidFill>
                </a:rPr>
                <a:t> - </a:t>
              </a:r>
              <a:r>
                <a:rPr lang="en-US" sz="2000" i="1" dirty="0" err="1">
                  <a:solidFill>
                    <a:schemeClr val="accent4"/>
                  </a:solidFill>
                </a:rPr>
                <a:t>P</a:t>
              </a:r>
              <a:r>
                <a:rPr lang="en-US" sz="2000" i="1" baseline="-25000" dirty="0" err="1">
                  <a:solidFill>
                    <a:schemeClr val="accent4"/>
                  </a:solidFill>
                </a:rPr>
                <a:t>e</a:t>
              </a:r>
              <a:endParaRPr lang="en-US" sz="2000" i="1" dirty="0">
                <a:solidFill>
                  <a:schemeClr val="accent4"/>
                </a:solidFill>
              </a:endParaRPr>
            </a:p>
          </p:txBody>
        </p:sp>
        <p:cxnSp>
          <p:nvCxnSpPr>
            <p:cNvPr id="70" name="Straight Connector 69"/>
            <p:cNvCxnSpPr/>
            <p:nvPr/>
          </p:nvCxnSpPr>
          <p:spPr bwMode="auto">
            <a:xfrm flipV="1">
              <a:off x="2543187" y="5780184"/>
              <a:ext cx="512064" cy="2139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C000"/>
              </a:solidFill>
              <a:prstDash val="solid"/>
              <a:round/>
              <a:headEnd type="stealth" w="lg" len="med"/>
              <a:tailEnd type="stealth" w="lg" len="med"/>
            </a:ln>
            <a:effectLst/>
          </p:spPr>
        </p:cxnSp>
        <p:sp>
          <p:nvSpPr>
            <p:cNvPr id="73" name="TextBox 72"/>
            <p:cNvSpPr txBox="1"/>
            <p:nvPr/>
          </p:nvSpPr>
          <p:spPr>
            <a:xfrm>
              <a:off x="3028642" y="5504998"/>
              <a:ext cx="7729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 err="1">
                  <a:solidFill>
                    <a:srgbClr val="FFC000"/>
                  </a:solidFill>
                </a:rPr>
                <a:t>T</a:t>
              </a:r>
              <a:r>
                <a:rPr lang="en-US" sz="2000" i="1" baseline="-25000" dirty="0" err="1">
                  <a:solidFill>
                    <a:srgbClr val="FFC000"/>
                  </a:solidFill>
                </a:rPr>
                <a:t>f</a:t>
              </a:r>
              <a:r>
                <a:rPr lang="en-US" sz="2000" dirty="0">
                  <a:solidFill>
                    <a:srgbClr val="FFC000"/>
                  </a:solidFill>
                </a:rPr>
                <a:t> - </a:t>
              </a:r>
              <a:r>
                <a:rPr lang="en-US" sz="2000" i="1" dirty="0">
                  <a:solidFill>
                    <a:srgbClr val="FFC000"/>
                  </a:solidFill>
                </a:rPr>
                <a:t>T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623033" y="1757377"/>
            <a:ext cx="4025082" cy="4544940"/>
            <a:chOff x="4623033" y="1757377"/>
            <a:chExt cx="4025082" cy="4544940"/>
          </a:xfrm>
        </p:grpSpPr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1716285"/>
                </p:ext>
              </p:extLst>
            </p:nvPr>
          </p:nvGraphicFramePr>
          <p:xfrm>
            <a:off x="4707622" y="1757377"/>
            <a:ext cx="3643313" cy="850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917360" imgH="482400" progId="Equation.DSMT4">
                    <p:embed/>
                  </p:oleObj>
                </mc:Choice>
                <mc:Fallback>
                  <p:oleObj name="Equation" r:id="rId3" imgW="1917360" imgH="482400" progId="Equation.DSMT4">
                    <p:embed/>
                    <p:pic>
                      <p:nvPicPr>
                        <p:cNvPr id="66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7622" y="1757377"/>
                          <a:ext cx="3643313" cy="8509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0602195"/>
                </p:ext>
              </p:extLst>
            </p:nvPr>
          </p:nvGraphicFramePr>
          <p:xfrm>
            <a:off x="4707622" y="3175411"/>
            <a:ext cx="3233737" cy="850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701720" imgH="482400" progId="Equation.DSMT4">
                    <p:embed/>
                  </p:oleObj>
                </mc:Choice>
                <mc:Fallback>
                  <p:oleObj name="Equation" r:id="rId5" imgW="1701720" imgH="482400" progId="Equation.DSMT4">
                    <p:embed/>
                    <p:pic>
                      <p:nvPicPr>
                        <p:cNvPr id="81" name="Object 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7622" y="3175411"/>
                          <a:ext cx="3233737" cy="8509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0416357"/>
                </p:ext>
              </p:extLst>
            </p:nvPr>
          </p:nvGraphicFramePr>
          <p:xfrm>
            <a:off x="4694238" y="4607259"/>
            <a:ext cx="1858962" cy="806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977760" imgH="457200" progId="Equation.DSMT4">
                    <p:embed/>
                  </p:oleObj>
                </mc:Choice>
                <mc:Fallback>
                  <p:oleObj name="Equation" r:id="rId7" imgW="977760" imgH="457200" progId="Equation.DSMT4">
                    <p:embed/>
                    <p:pic>
                      <p:nvPicPr>
                        <p:cNvPr id="82" name="Object 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4238" y="4607259"/>
                          <a:ext cx="1858962" cy="8064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4" name="Rectangle 83"/>
            <p:cNvSpPr/>
            <p:nvPr/>
          </p:nvSpPr>
          <p:spPr>
            <a:xfrm>
              <a:off x="4623033" y="2660984"/>
              <a:ext cx="254909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kern="0" dirty="0">
                  <a:solidFill>
                    <a:prstClr val="black"/>
                  </a:solidFill>
                </a:rPr>
                <a:t>Take time derivative:</a:t>
              </a:r>
              <a:endParaRPr lang="en-US" dirty="0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623033" y="4106411"/>
              <a:ext cx="35301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kern="0" dirty="0">
                  <a:solidFill>
                    <a:prstClr val="black"/>
                  </a:solidFill>
                </a:rPr>
                <a:t>Assume first-order relaxation:</a:t>
              </a:r>
              <a:endParaRPr lang="en-US" dirty="0"/>
            </a:p>
          </p:txBody>
        </p:sp>
        <p:graphicFrame>
          <p:nvGraphicFramePr>
            <p:cNvPr id="86" name="Object 8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53728279"/>
                </p:ext>
              </p:extLst>
            </p:nvPr>
          </p:nvGraphicFramePr>
          <p:xfrm>
            <a:off x="7954511" y="3546694"/>
            <a:ext cx="693604" cy="1545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380880" imgH="914400" progId="Equation.DSMT4">
                    <p:embed/>
                  </p:oleObj>
                </mc:Choice>
                <mc:Fallback>
                  <p:oleObj name="Equation" r:id="rId9" imgW="380880" imgH="914400" progId="Equation.DSMT4">
                    <p:embed/>
                    <p:pic>
                      <p:nvPicPr>
                        <p:cNvPr id="86" name="Object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54511" y="3546694"/>
                          <a:ext cx="693604" cy="154539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8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3591630"/>
                </p:ext>
              </p:extLst>
            </p:nvPr>
          </p:nvGraphicFramePr>
          <p:xfrm>
            <a:off x="4690145" y="5495867"/>
            <a:ext cx="1833563" cy="806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965160" imgH="457200" progId="Equation.DSMT4">
                    <p:embed/>
                  </p:oleObj>
                </mc:Choice>
                <mc:Fallback>
                  <p:oleObj name="Equation" r:id="rId11" imgW="965160" imgH="457200" progId="Equation.DSMT4">
                    <p:embed/>
                    <p:pic>
                      <p:nvPicPr>
                        <p:cNvPr id="87" name="Object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0145" y="5495867"/>
                          <a:ext cx="1833563" cy="80645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" name="Rectangle 87"/>
            <p:cNvSpPr/>
            <p:nvPr/>
          </p:nvSpPr>
          <p:spPr>
            <a:xfrm>
              <a:off x="6675450" y="5694802"/>
              <a:ext cx="18925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Tool’s equation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6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02B2EC2-C7DC-472F-9B18-2BF72BBBC7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44383"/>
              </p:ext>
            </p:extLst>
          </p:nvPr>
        </p:nvGraphicFramePr>
        <p:xfrm>
          <a:off x="653070" y="4888388"/>
          <a:ext cx="3691477" cy="1453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3040" imgH="965160" progId="Equation.DSMT4">
                  <p:embed/>
                </p:oleObj>
              </mc:Choice>
              <mc:Fallback>
                <p:oleObj name="Equation" r:id="rId2" imgW="2273040" imgH="9651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02B2EC2-C7DC-472F-9B18-2BF72BBBC7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070" y="4888388"/>
                        <a:ext cx="3691477" cy="14530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dirty="0"/>
              <a:t>Tool’s Fictive temperature theory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42146"/>
            <a:ext cx="3777842" cy="41498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42252" y="6003022"/>
            <a:ext cx="3410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J. Am. Ceram. Soc.</a:t>
            </a:r>
            <a:r>
              <a:rPr lang="en-US" sz="1600" dirty="0"/>
              <a:t> </a:t>
            </a:r>
            <a:r>
              <a:rPr lang="en-US" sz="1600" b="1" dirty="0"/>
              <a:t>29</a:t>
            </a:r>
            <a:r>
              <a:rPr lang="en-US" sz="1600" dirty="0"/>
              <a:t>, 240 (1946)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93218B-7825-40D4-854E-8ACB504AB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2831"/>
            <a:ext cx="3276600" cy="295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504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dirty="0"/>
              <a:t>Tool’s Fictive temperature theory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42146"/>
            <a:ext cx="3777842" cy="4149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4881"/>
            <a:ext cx="4114799" cy="2422619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154899"/>
              </p:ext>
            </p:extLst>
          </p:nvPr>
        </p:nvGraphicFramePr>
        <p:xfrm>
          <a:off x="651545" y="4071038"/>
          <a:ext cx="1600200" cy="703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160" imgH="457200" progId="Equation.DSMT4">
                  <p:embed/>
                </p:oleObj>
              </mc:Choice>
              <mc:Fallback>
                <p:oleObj name="Equation" r:id="rId4" imgW="965160" imgH="457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545" y="4071038"/>
                        <a:ext cx="1600200" cy="7038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5242252" y="6003022"/>
            <a:ext cx="34102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/>
              <a:t>J. Am. Ceram. Soc.</a:t>
            </a:r>
            <a:r>
              <a:rPr lang="en-US" sz="1600" dirty="0"/>
              <a:t> </a:t>
            </a:r>
            <a:r>
              <a:rPr lang="en-US" sz="1600" b="1" dirty="0"/>
              <a:t>29</a:t>
            </a:r>
            <a:r>
              <a:rPr lang="en-US" sz="1600" dirty="0"/>
              <a:t>, 240 (1946)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670408"/>
              </p:ext>
            </p:extLst>
          </p:nvPr>
        </p:nvGraphicFramePr>
        <p:xfrm>
          <a:off x="626378" y="4888388"/>
          <a:ext cx="3733800" cy="1453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98600" imgH="965160" progId="Equation.DSMT4">
                  <p:embed/>
                </p:oleObj>
              </mc:Choice>
              <mc:Fallback>
                <p:oleObj name="Equation" r:id="rId6" imgW="2298600" imgH="96516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378" y="4888388"/>
                        <a:ext cx="3733800" cy="14530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378978" y="4238277"/>
            <a:ext cx="1719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Tool’s equation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302643"/>
              </p:ext>
            </p:extLst>
          </p:nvPr>
        </p:nvGraphicFramePr>
        <p:xfrm>
          <a:off x="1449388" y="3162300"/>
          <a:ext cx="18732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30040" imgH="241200" progId="Equation.DSMT4">
                  <p:embed/>
                </p:oleObj>
              </mc:Choice>
              <mc:Fallback>
                <p:oleObj name="Equation" r:id="rId8" imgW="1130040" imgH="24120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3162300"/>
                        <a:ext cx="1873250" cy="371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0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71587"/>
            <a:ext cx="3657600" cy="4077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67" y="1675151"/>
            <a:ext cx="3429000" cy="46177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3156" y="5993483"/>
            <a:ext cx="39549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“What don’t we know?” </a:t>
            </a:r>
            <a:r>
              <a:rPr lang="en-US" sz="1400" i="1" dirty="0"/>
              <a:t>Science</a:t>
            </a:r>
            <a:r>
              <a:rPr lang="en-US" sz="1400" dirty="0"/>
              <a:t> </a:t>
            </a:r>
            <a:r>
              <a:rPr lang="en-US" sz="1400" b="1" dirty="0"/>
              <a:t>309</a:t>
            </a:r>
            <a:r>
              <a:rPr lang="en-US" sz="1400" dirty="0"/>
              <a:t>, 83 (2005)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D462BA9-09A5-4A08-9C6F-4F7E90383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66800"/>
          </a:xfrm>
        </p:spPr>
        <p:txBody>
          <a:bodyPr/>
          <a:lstStyle/>
          <a:p>
            <a:r>
              <a:rPr lang="en-US" sz="2600" dirty="0">
                <a:hlinkClick r:id="rId4"/>
              </a:rPr>
              <a:t>“The Nature of Glass Remains Anything but Clear”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06348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with Tool’s </a:t>
            </a:r>
            <a:r>
              <a:rPr lang="en-US" i="1" dirty="0" err="1"/>
              <a:t>T</a:t>
            </a:r>
            <a:r>
              <a:rPr lang="en-US" i="1" baseline="-25000" dirty="0" err="1"/>
              <a:t>f</a:t>
            </a:r>
            <a:r>
              <a:rPr lang="en-US" dirty="0"/>
              <a:t>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Ritland experiment: two groups of glass samples of identical composition were heat treated to obtain the same refractive index via two different routes</a:t>
            </a:r>
          </a:p>
          <a:p>
            <a:pPr lvl="1"/>
            <a:r>
              <a:rPr lang="en-US" dirty="0"/>
              <a:t>Group A: kept at 530°C for 24 h</a:t>
            </a:r>
          </a:p>
          <a:p>
            <a:pPr lvl="1"/>
            <a:r>
              <a:rPr lang="en-US" dirty="0"/>
              <a:t>Group B: cooled at 16°C/h through the glass transition range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3429699"/>
            <a:ext cx="40309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kern="0" dirty="0">
                <a:solidFill>
                  <a:prstClr val="black"/>
                </a:solidFill>
              </a:rPr>
              <a:t>Both groups were then placed in a furnace standing at 530°C and their refractive indices were measured as a function of heat treatment time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85" y="3581400"/>
            <a:ext cx="3595714" cy="27860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5080233"/>
            <a:ext cx="3657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kern="0" dirty="0">
                <a:solidFill>
                  <a:prstClr val="black"/>
                </a:solidFill>
              </a:rPr>
              <a:t>Glass structure cannot be fully characterized by the single parameter </a:t>
            </a:r>
            <a:r>
              <a:rPr lang="en-US" sz="2000" i="1" kern="0" dirty="0" err="1">
                <a:solidFill>
                  <a:prstClr val="black"/>
                </a:solidFill>
              </a:rPr>
              <a:t>T</a:t>
            </a:r>
            <a:r>
              <a:rPr lang="en-US" sz="2000" i="1" kern="0" baseline="-25000" dirty="0" err="1">
                <a:solidFill>
                  <a:prstClr val="black"/>
                </a:solidFill>
              </a:rPr>
              <a:t>f</a:t>
            </a:r>
            <a:endParaRPr lang="en-US" sz="2000" i="1" kern="0" baseline="-25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8740" y="6172200"/>
            <a:ext cx="29928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J. Am. Ceram. Soc.</a:t>
            </a:r>
            <a:r>
              <a:rPr lang="en-US" sz="1400" dirty="0"/>
              <a:t> </a:t>
            </a:r>
            <a:r>
              <a:rPr lang="en-US" sz="1400" b="1" dirty="0"/>
              <a:t>39</a:t>
            </a:r>
            <a:r>
              <a:rPr lang="en-US" sz="1400" dirty="0"/>
              <a:t>, 403 (1956)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Explaining the Ritland experiment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85" y="3581400"/>
            <a:ext cx="3595714" cy="2786083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4464457" y="1455151"/>
            <a:ext cx="4188088" cy="2940451"/>
            <a:chOff x="4464457" y="1455151"/>
            <a:chExt cx="4188088" cy="2940451"/>
          </a:xfrm>
        </p:grpSpPr>
        <p:sp>
          <p:nvSpPr>
            <p:cNvPr id="22" name="TextBox 21"/>
            <p:cNvSpPr txBox="1"/>
            <p:nvPr/>
          </p:nvSpPr>
          <p:spPr>
            <a:xfrm>
              <a:off x="8358481" y="2573989"/>
              <a:ext cx="294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t</a:t>
              </a: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334861" y="1776990"/>
              <a:ext cx="1480384" cy="1197808"/>
            </a:xfrm>
            <a:custGeom>
              <a:avLst/>
              <a:gdLst>
                <a:gd name="connsiteX0" fmla="*/ 0 w 1468073"/>
                <a:gd name="connsiteY0" fmla="*/ 0 h 1820411"/>
                <a:gd name="connsiteX1" fmla="*/ 109056 w 1468073"/>
                <a:gd name="connsiteY1" fmla="*/ 1140902 h 1820411"/>
                <a:gd name="connsiteX2" fmla="*/ 478172 w 1468073"/>
                <a:gd name="connsiteY2" fmla="*/ 1677798 h 1820411"/>
                <a:gd name="connsiteX3" fmla="*/ 1468073 w 1468073"/>
                <a:gd name="connsiteY3" fmla="*/ 1820411 h 182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8073" h="1820411">
                  <a:moveTo>
                    <a:pt x="0" y="0"/>
                  </a:moveTo>
                  <a:cubicBezTo>
                    <a:pt x="14680" y="430634"/>
                    <a:pt x="29361" y="861269"/>
                    <a:pt x="109056" y="1140902"/>
                  </a:cubicBezTo>
                  <a:cubicBezTo>
                    <a:pt x="188751" y="1420535"/>
                    <a:pt x="251669" y="1564547"/>
                    <a:pt x="478172" y="1677798"/>
                  </a:cubicBezTo>
                  <a:cubicBezTo>
                    <a:pt x="704675" y="1791049"/>
                    <a:pt x="1468073" y="1820411"/>
                    <a:pt x="1468073" y="1820411"/>
                  </a:cubicBezTo>
                </a:path>
              </a:pathLst>
            </a:custGeom>
            <a:noFill/>
            <a:ln w="22225" cap="flat" cmpd="sng" algn="ctr">
              <a:solidFill>
                <a:schemeClr val="accent2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287105" y="3010025"/>
              <a:ext cx="2954634" cy="1324740"/>
            </a:xfrm>
            <a:custGeom>
              <a:avLst/>
              <a:gdLst>
                <a:gd name="connsiteX0" fmla="*/ 0 w 4714612"/>
                <a:gd name="connsiteY0" fmla="*/ 2608976 h 2608976"/>
                <a:gd name="connsiteX1" fmla="*/ 721453 w 4714612"/>
                <a:gd name="connsiteY1" fmla="*/ 1166069 h 2608976"/>
                <a:gd name="connsiteX2" fmla="*/ 1879133 w 4714612"/>
                <a:gd name="connsiteY2" fmla="*/ 411060 h 2608976"/>
                <a:gd name="connsiteX3" fmla="*/ 4714612 w 4714612"/>
                <a:gd name="connsiteY3" fmla="*/ 0 h 260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4612" h="2608976">
                  <a:moveTo>
                    <a:pt x="0" y="2608976"/>
                  </a:moveTo>
                  <a:cubicBezTo>
                    <a:pt x="204132" y="2070682"/>
                    <a:pt x="408264" y="1532388"/>
                    <a:pt x="721453" y="1166069"/>
                  </a:cubicBezTo>
                  <a:cubicBezTo>
                    <a:pt x="1034642" y="799750"/>
                    <a:pt x="1213607" y="605405"/>
                    <a:pt x="1879133" y="411060"/>
                  </a:cubicBezTo>
                  <a:cubicBezTo>
                    <a:pt x="2544659" y="216715"/>
                    <a:pt x="3629635" y="108357"/>
                    <a:pt x="4714612" y="0"/>
                  </a:cubicBezTo>
                </a:path>
              </a:pathLst>
            </a:custGeom>
            <a:noFill/>
            <a:ln w="22225" cap="flat" cmpd="sng" algn="ctr">
              <a:solidFill>
                <a:schemeClr val="accent4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V="1">
              <a:off x="5275277" y="1638425"/>
              <a:ext cx="0" cy="2757177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>
              <a:off x="5275277" y="2998392"/>
              <a:ext cx="3259123" cy="0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25" name="Freeform 24"/>
            <p:cNvSpPr/>
            <p:nvPr/>
          </p:nvSpPr>
          <p:spPr bwMode="auto">
            <a:xfrm>
              <a:off x="5275277" y="2998392"/>
              <a:ext cx="2628678" cy="539915"/>
            </a:xfrm>
            <a:custGeom>
              <a:avLst/>
              <a:gdLst>
                <a:gd name="connsiteX0" fmla="*/ 0 w 4194495"/>
                <a:gd name="connsiteY0" fmla="*/ 0 h 1089459"/>
                <a:gd name="connsiteX1" fmla="*/ 268447 w 4194495"/>
                <a:gd name="connsiteY1" fmla="*/ 1082179 h 1089459"/>
                <a:gd name="connsiteX2" fmla="*/ 1258348 w 4194495"/>
                <a:gd name="connsiteY2" fmla="*/ 453005 h 1089459"/>
                <a:gd name="connsiteX3" fmla="*/ 4194495 w 4194495"/>
                <a:gd name="connsiteY3" fmla="*/ 50334 h 108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94495" h="1089459">
                  <a:moveTo>
                    <a:pt x="0" y="0"/>
                  </a:moveTo>
                  <a:cubicBezTo>
                    <a:pt x="29361" y="503339"/>
                    <a:pt x="58722" y="1006678"/>
                    <a:pt x="268447" y="1082179"/>
                  </a:cubicBezTo>
                  <a:cubicBezTo>
                    <a:pt x="478172" y="1157680"/>
                    <a:pt x="604007" y="624979"/>
                    <a:pt x="1258348" y="453005"/>
                  </a:cubicBezTo>
                  <a:cubicBezTo>
                    <a:pt x="1912689" y="281031"/>
                    <a:pt x="4194495" y="50334"/>
                    <a:pt x="4194495" y="50334"/>
                  </a:cubicBezTo>
                </a:path>
              </a:pathLst>
            </a:custGeom>
            <a:noFill/>
            <a:ln w="222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99745" y="1455151"/>
              <a:ext cx="294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n</a:t>
              </a: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4997295"/>
                </p:ext>
              </p:extLst>
            </p:nvPr>
          </p:nvGraphicFramePr>
          <p:xfrm>
            <a:off x="5648325" y="2117725"/>
            <a:ext cx="1566863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825480" imgH="279360" progId="Equation.DSMT4">
                    <p:embed/>
                  </p:oleObj>
                </mc:Choice>
                <mc:Fallback>
                  <p:oleObj name="Equation" r:id="rId3" imgW="825480" imgH="279360" progId="Equation.DSMT4">
                    <p:embed/>
                    <p:pic>
                      <p:nvPicPr>
                        <p:cNvPr id="33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8325" y="2117725"/>
                          <a:ext cx="1566863" cy="4921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8995122"/>
                </p:ext>
              </p:extLst>
            </p:nvPr>
          </p:nvGraphicFramePr>
          <p:xfrm>
            <a:off x="5804585" y="3608388"/>
            <a:ext cx="1616075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850680" imgH="279360" progId="Equation.DSMT4">
                    <p:embed/>
                  </p:oleObj>
                </mc:Choice>
                <mc:Fallback>
                  <p:oleObj name="Equation" r:id="rId5" imgW="850680" imgH="279360" progId="Equation.DSMT4">
                    <p:embed/>
                    <p:pic>
                      <p:nvPicPr>
                        <p:cNvPr id="34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04585" y="3608388"/>
                          <a:ext cx="1616075" cy="49212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Right Arrow 34"/>
            <p:cNvSpPr/>
            <p:nvPr/>
          </p:nvSpPr>
          <p:spPr bwMode="auto">
            <a:xfrm>
              <a:off x="4464457" y="2643468"/>
              <a:ext cx="526307" cy="590488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0232" y="4707622"/>
            <a:ext cx="7918757" cy="1737447"/>
            <a:chOff x="700232" y="4707622"/>
            <a:chExt cx="7918757" cy="1737447"/>
          </a:xfrm>
        </p:grpSpPr>
        <p:sp>
          <p:nvSpPr>
            <p:cNvPr id="37" name="Rounded Rectangle 36"/>
            <p:cNvSpPr/>
            <p:nvPr/>
          </p:nvSpPr>
          <p:spPr bwMode="auto">
            <a:xfrm>
              <a:off x="700232" y="4707622"/>
              <a:ext cx="7748880" cy="1036854"/>
            </a:xfrm>
            <a:prstGeom prst="roundRect">
              <a:avLst>
                <a:gd name="adj" fmla="val 12663"/>
              </a:avLst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0000FF"/>
                </a:buClr>
              </a:pPr>
              <a:r>
                <a:rPr kumimoji="0" 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Structural</a:t>
              </a:r>
              <a:r>
                <a:rPr kumimoji="0" lang="en-US" sz="20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relaxation in glass involves multiple structural entities and is characterized by a multitude of relaxation time scales</a:t>
              </a: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118831" y="5950349"/>
              <a:ext cx="550015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hlinkClick r:id="rId7"/>
                </a:rPr>
                <a:t>Tool-</a:t>
              </a:r>
              <a:r>
                <a:rPr lang="en-US" sz="2000" dirty="0" err="1">
                  <a:hlinkClick r:id="rId7"/>
                </a:rPr>
                <a:t>Narayanaswamy</a:t>
              </a:r>
              <a:r>
                <a:rPr lang="en-US" sz="2000" dirty="0">
                  <a:hlinkClick r:id="rId7"/>
                </a:rPr>
                <a:t>-Moynihan (TNM) model</a:t>
              </a:r>
              <a:endParaRPr lang="en-US" sz="2000" dirty="0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569" y="5889294"/>
              <a:ext cx="1594831" cy="555775"/>
            </a:xfrm>
            <a:prstGeom prst="rect">
              <a:avLst/>
            </a:prstGeom>
          </p:spPr>
        </p:pic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4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-0.44497 -0.28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57" y="-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relaxation?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2600"/>
            <a:ext cx="7162800" cy="4469587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 bwMode="auto">
          <a:xfrm>
            <a:off x="2743200" y="2057400"/>
            <a:ext cx="3276600" cy="990600"/>
          </a:xfrm>
          <a:prstGeom prst="cloudCallout">
            <a:avLst>
              <a:gd name="adj1" fmla="val 28263"/>
              <a:gd name="adj2" fmla="val 7397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Finally done with my 3.071 project 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09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1024156"/>
          </a:xfrm>
        </p:spPr>
        <p:txBody>
          <a:bodyPr/>
          <a:lstStyle/>
          <a:p>
            <a:r>
              <a:rPr lang="en-US" sz="2500" dirty="0"/>
              <a:t>Relaxation: return of a perturbed system into equilibrium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81356"/>
            <a:ext cx="8077200" cy="4541904"/>
          </a:xfrm>
        </p:spPr>
        <p:txBody>
          <a:bodyPr/>
          <a:lstStyle/>
          <a:p>
            <a:r>
              <a:rPr lang="en-US" sz="2000" dirty="0"/>
              <a:t>Examples</a:t>
            </a:r>
          </a:p>
          <a:p>
            <a:pPr lvl="1"/>
            <a:r>
              <a:rPr lang="en-US" dirty="0"/>
              <a:t>Stress and strain relaxation in viscoelastic solids</a:t>
            </a:r>
          </a:p>
          <a:p>
            <a:pPr lvl="1"/>
            <a:r>
              <a:rPr lang="en-US" dirty="0"/>
              <a:t>Free volume relaxation in glasses near </a:t>
            </a:r>
            <a:r>
              <a:rPr lang="en-US" i="1" dirty="0" err="1"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cs typeface="Times New Roman" panose="02020603050405020304" pitchFamily="18" charset="0"/>
              </a:rPr>
              <a:t>g</a:t>
            </a:r>
            <a:endParaRPr lang="en-US" dirty="0"/>
          </a:p>
          <a:p>
            <a:pPr lvl="1"/>
            <a:r>
              <a:rPr lang="en-US" dirty="0"/>
              <a:t>Glass structural relaxation (</a:t>
            </a:r>
            <a:r>
              <a:rPr lang="en-US" i="1" dirty="0" err="1"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cs typeface="Times New Roman" panose="02020603050405020304" pitchFamily="18" charset="0"/>
              </a:rPr>
              <a:t>f</a:t>
            </a:r>
            <a:r>
              <a:rPr lang="en-US" dirty="0"/>
              <a:t> change)</a:t>
            </a:r>
          </a:p>
          <a:p>
            <a:r>
              <a:rPr lang="en-US" sz="2000" dirty="0"/>
              <a:t>Time-dependent, occurs even after stimulus is removed</a:t>
            </a:r>
          </a:p>
          <a:p>
            <a:r>
              <a:rPr lang="en-US" sz="2000" dirty="0" err="1"/>
              <a:t>Debroah</a:t>
            </a:r>
            <a:r>
              <a:rPr lang="en-US" sz="2000" dirty="0"/>
              <a:t> Number:</a:t>
            </a:r>
          </a:p>
          <a:p>
            <a:pPr lvl="1"/>
            <a:r>
              <a:rPr lang="en-US" i="1" dirty="0"/>
              <a:t>DN</a:t>
            </a:r>
            <a:r>
              <a:rPr lang="en-US" dirty="0"/>
              <a:t> &gt;&gt; 1: negligible relaxation due to sluggish kinetics</a:t>
            </a:r>
          </a:p>
          <a:p>
            <a:pPr lvl="1"/>
            <a:r>
              <a:rPr lang="en-US" i="1" dirty="0"/>
              <a:t>DN</a:t>
            </a:r>
            <a:r>
              <a:rPr lang="en-US" dirty="0"/>
              <a:t> &lt;&lt; 1: system always in equilibrium</a:t>
            </a:r>
          </a:p>
          <a:p>
            <a:pPr lvl="1"/>
            <a:r>
              <a:rPr lang="en-US" i="1" dirty="0"/>
              <a:t>DN</a:t>
            </a:r>
            <a:r>
              <a:rPr lang="en-US" dirty="0"/>
              <a:t> ~ 1: system behavior dominated by relaxation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44590"/>
              </p:ext>
            </p:extLst>
          </p:nvPr>
        </p:nvGraphicFramePr>
        <p:xfrm>
          <a:off x="2978834" y="3529155"/>
          <a:ext cx="16525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50680" imgH="228600" progId="Equation.DSMT4">
                  <p:embed/>
                </p:oleObj>
              </mc:Choice>
              <mc:Fallback>
                <p:oleObj name="Equation" r:id="rId2" imgW="850680" imgH="2286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834" y="3529155"/>
                        <a:ext cx="1652588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76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Modeling relaxation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895600" y="1600200"/>
            <a:ext cx="525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kern="0" dirty="0" err="1">
                <a:solidFill>
                  <a:prstClr val="black"/>
                </a:solidFill>
              </a:rPr>
              <a:t>Maxwellian</a:t>
            </a:r>
            <a:r>
              <a:rPr lang="en-US" sz="2000" kern="0" dirty="0">
                <a:solidFill>
                  <a:prstClr val="black"/>
                </a:solidFill>
              </a:rPr>
              <a:t> relaxation models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413136"/>
              </p:ext>
            </p:extLst>
          </p:nvPr>
        </p:nvGraphicFramePr>
        <p:xfrm>
          <a:off x="3279761" y="2097088"/>
          <a:ext cx="3865562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93680" imgH="482400" progId="Equation.DSMT4">
                  <p:embed/>
                </p:oleObj>
              </mc:Choice>
              <mc:Fallback>
                <p:oleObj name="Equation" r:id="rId2" imgW="1993680" imgH="4824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61" y="2097088"/>
                        <a:ext cx="3865562" cy="86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86099" y="4207778"/>
            <a:ext cx="6346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spcBef>
                <a:spcPts val="8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" pitchFamily="2" charset="2"/>
              <a:buChar char="n"/>
            </a:pPr>
            <a:r>
              <a:rPr lang="en-US" sz="2000" kern="0" dirty="0">
                <a:solidFill>
                  <a:prstClr val="black"/>
                </a:solidFill>
              </a:rPr>
              <a:t>Boltzmann superposition principle in linear systems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8353746"/>
              </p:ext>
            </p:extLst>
          </p:nvPr>
        </p:nvGraphicFramePr>
        <p:xfrm>
          <a:off x="3259123" y="3143250"/>
          <a:ext cx="4038600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82600" imgH="507960" progId="Equation.DSMT4">
                  <p:embed/>
                </p:oleObj>
              </mc:Choice>
              <mc:Fallback>
                <p:oleObj name="Equation" r:id="rId4" imgW="2082600" imgH="507960" progId="Equation.DSMT4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23" y="3143250"/>
                        <a:ext cx="4038600" cy="912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360038"/>
              </p:ext>
            </p:extLst>
          </p:nvPr>
        </p:nvGraphicFramePr>
        <p:xfrm>
          <a:off x="5334000" y="5661486"/>
          <a:ext cx="3348037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26920" imgH="330120" progId="Equation.DSMT4">
                  <p:embed/>
                </p:oleObj>
              </mc:Choice>
              <mc:Fallback>
                <p:oleObj name="Equation" r:id="rId6" imgW="1726920" imgH="33012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661486"/>
                        <a:ext cx="3348037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492629"/>
              </p:ext>
            </p:extLst>
          </p:nvPr>
        </p:nvGraphicFramePr>
        <p:xfrm>
          <a:off x="617989" y="5604337"/>
          <a:ext cx="4357688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47840" imgH="393480" progId="Equation.DSMT4">
                  <p:embed/>
                </p:oleObj>
              </mc:Choice>
              <mc:Fallback>
                <p:oleObj name="Equation" r:id="rId8" imgW="2247840" imgH="39348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989" y="5604337"/>
                        <a:ext cx="4357688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868806"/>
              </p:ext>
            </p:extLst>
          </p:nvPr>
        </p:nvGraphicFramePr>
        <p:xfrm>
          <a:off x="613795" y="4745037"/>
          <a:ext cx="27813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34960" imgH="393480" progId="Equation.DSMT4">
                  <p:embed/>
                </p:oleObj>
              </mc:Choice>
              <mc:Fallback>
                <p:oleObj name="Equation" r:id="rId10" imgW="1434960" imgH="393480" progId="Equation.DSMT4">
                  <p:embed/>
                  <p:pic>
                    <p:nvPicPr>
                      <p:cNvPr id="17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795" y="4745037"/>
                        <a:ext cx="2781300" cy="709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533301"/>
              </p:ext>
            </p:extLst>
          </p:nvPr>
        </p:nvGraphicFramePr>
        <p:xfrm>
          <a:off x="5334000" y="4870449"/>
          <a:ext cx="260826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46040" imgH="253800" progId="Equation.DSMT4">
                  <p:embed/>
                </p:oleObj>
              </mc:Choice>
              <mc:Fallback>
                <p:oleObj name="Equation" r:id="rId12" imgW="1346040" imgH="2538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870449"/>
                        <a:ext cx="2608263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154392"/>
              </p:ext>
            </p:extLst>
          </p:nvPr>
        </p:nvGraphicFramePr>
        <p:xfrm>
          <a:off x="5867400" y="727149"/>
          <a:ext cx="17240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88840" imgH="431640" progId="Equation.DSMT4">
                  <p:embed/>
                </p:oleObj>
              </mc:Choice>
              <mc:Fallback>
                <p:oleObj name="Equation" r:id="rId14" imgW="888840" imgH="43164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727149"/>
                        <a:ext cx="1724025" cy="77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55222" y="768365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Relaxation rate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39672" y="588017"/>
            <a:ext cx="966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7820D"/>
                </a:solidFill>
              </a:rPr>
              <a:t>Driving force</a:t>
            </a:r>
          </a:p>
        </p:txBody>
      </p:sp>
      <p:sp>
        <p:nvSpPr>
          <p:cNvPr id="4" name="Freeform 3"/>
          <p:cNvSpPr/>
          <p:nvPr/>
        </p:nvSpPr>
        <p:spPr bwMode="auto">
          <a:xfrm>
            <a:off x="7222921" y="1557556"/>
            <a:ext cx="235008" cy="796954"/>
          </a:xfrm>
          <a:custGeom>
            <a:avLst/>
            <a:gdLst>
              <a:gd name="connsiteX0" fmla="*/ 0 w 304849"/>
              <a:gd name="connsiteY0" fmla="*/ 796954 h 796954"/>
              <a:gd name="connsiteX1" fmla="*/ 302003 w 304849"/>
              <a:gd name="connsiteY1" fmla="*/ 419449 h 796954"/>
              <a:gd name="connsiteX2" fmla="*/ 125835 w 304849"/>
              <a:gd name="connsiteY2" fmla="*/ 0 h 79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49" h="796954">
                <a:moveTo>
                  <a:pt x="0" y="796954"/>
                </a:moveTo>
                <a:cubicBezTo>
                  <a:pt x="140515" y="674614"/>
                  <a:pt x="281031" y="552275"/>
                  <a:pt x="302003" y="419449"/>
                </a:cubicBezTo>
                <a:cubicBezTo>
                  <a:pt x="322976" y="286623"/>
                  <a:pt x="224405" y="143311"/>
                  <a:pt x="125835" y="0"/>
                </a:cubicBezTo>
              </a:path>
            </a:pathLst>
          </a:cu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23562" name="Picture 10" descr="Self Tracking Applications as Coaching Tools">
            <a:extLst>
              <a:ext uri="{FF2B5EF4-FFF2-40B4-BE49-F238E27FC236}">
                <a16:creationId xmlns:a16="http://schemas.microsoft.com/office/drawing/2014/main" id="{2E925757-2CD0-4C78-B882-ED50869A7C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r="26309"/>
          <a:stretch/>
        </p:blipFill>
        <p:spPr bwMode="auto">
          <a:xfrm>
            <a:off x="595384" y="1681103"/>
            <a:ext cx="2211046" cy="230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186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sz="2600" dirty="0"/>
              <a:t>Glass transition as a relaxation phenomenon: models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528929"/>
            <a:ext cx="8077200" cy="4541904"/>
          </a:xfrm>
        </p:spPr>
        <p:txBody>
          <a:bodyPr/>
          <a:lstStyle/>
          <a:p>
            <a:r>
              <a:rPr lang="en-US" sz="2000" dirty="0"/>
              <a:t>Free volume relaxation theory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Tool’s Fictive temperature theory</a:t>
            </a:r>
          </a:p>
          <a:p>
            <a:pPr lvl="1"/>
            <a:r>
              <a:rPr lang="en-US" dirty="0"/>
              <a:t>Uses a single parameter </a:t>
            </a:r>
            <a:r>
              <a:rPr lang="en-US" i="1" dirty="0" err="1"/>
              <a:t>T</a:t>
            </a:r>
            <a:r>
              <a:rPr lang="en-US" i="1" baseline="-25000" dirty="0" err="1"/>
              <a:t>f</a:t>
            </a:r>
            <a:r>
              <a:rPr lang="en-US" dirty="0"/>
              <a:t> to label glass structure</a:t>
            </a:r>
          </a:p>
          <a:p>
            <a:pPr lvl="1"/>
            <a:r>
              <a:rPr lang="en-US" dirty="0"/>
              <a:t>Tool’s equation (of </a:t>
            </a:r>
            <a:r>
              <a:rPr lang="en-US" i="1" dirty="0" err="1"/>
              <a:t>T</a:t>
            </a:r>
            <a:r>
              <a:rPr lang="en-US" i="1" baseline="-25000" dirty="0" err="1"/>
              <a:t>f</a:t>
            </a:r>
            <a:r>
              <a:rPr lang="en-US" dirty="0"/>
              <a:t> relaxation)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000" dirty="0"/>
              <a:t>Structural relaxation in glass involves multiple structural entities and is characterized by a multitude of relaxation time scales</a:t>
            </a:r>
          </a:p>
          <a:p>
            <a:pPr lvl="1"/>
            <a:r>
              <a:rPr lang="en-US" dirty="0"/>
              <a:t>The Ritland experiment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611247"/>
              </p:ext>
            </p:extLst>
          </p:nvPr>
        </p:nvGraphicFramePr>
        <p:xfrm>
          <a:off x="1287011" y="4005044"/>
          <a:ext cx="1833563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160" imgH="457200" progId="Equation.DSMT4">
                  <p:embed/>
                </p:oleObj>
              </mc:Choice>
              <mc:Fallback>
                <p:oleObj name="Equation" r:id="rId2" imgW="965160" imgH="4572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011" y="4005044"/>
                        <a:ext cx="1833563" cy="806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711409"/>
              </p:ext>
            </p:extLst>
          </p:nvPr>
        </p:nvGraphicFramePr>
        <p:xfrm>
          <a:off x="846589" y="1955625"/>
          <a:ext cx="2743200" cy="793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482400" progId="Equation.DSMT4">
                  <p:embed/>
                </p:oleObj>
              </mc:Choice>
              <mc:Fallback>
                <p:oleObj name="Equation" r:id="rId4" imgW="1549080" imgH="4824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589" y="1955625"/>
                        <a:ext cx="2743200" cy="7939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F65E9DF-BA54-4362-8AB0-B8E501C898ED}"/>
              </a:ext>
            </a:extLst>
          </p:cNvPr>
          <p:cNvSpPr/>
          <p:nvPr/>
        </p:nvSpPr>
        <p:spPr>
          <a:xfrm>
            <a:off x="1082430" y="2157045"/>
            <a:ext cx="6858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Comic Sans MS" panose="030F0702030302020204" pitchFamily="66" charset="0"/>
              </a:rPr>
              <a:t>“There are more theories of the glass transition than there are theorists who propose them.”</a:t>
            </a: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David Weitz, Harvard University</a:t>
            </a:r>
          </a:p>
        </p:txBody>
      </p:sp>
    </p:spTree>
    <p:extLst>
      <p:ext uri="{BB962C8B-B14F-4D97-AF65-F5344CB8AC3E}">
        <p14:creationId xmlns:p14="http://schemas.microsoft.com/office/powerpoint/2010/main" val="425209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2592942" y="2078826"/>
            <a:ext cx="3814928" cy="3824416"/>
          </a:xfrm>
          <a:prstGeom prst="rect">
            <a:avLst/>
          </a:prstGeom>
          <a:gradFill>
            <a:gsLst>
              <a:gs pos="34000">
                <a:srgbClr val="FF0000">
                  <a:alpha val="40000"/>
                </a:srgbClr>
              </a:gs>
              <a:gs pos="0">
                <a:srgbClr val="FF0000">
                  <a:alpha val="40000"/>
                </a:srgbClr>
              </a:gs>
              <a:gs pos="82000">
                <a:srgbClr val="0000FF">
                  <a:alpha val="40000"/>
                </a:srgbClr>
              </a:gs>
              <a:gs pos="100000">
                <a:srgbClr val="0000FF">
                  <a:alpha val="40000"/>
                </a:srgb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glass a solid or a viscous liquid?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592942" y="1591962"/>
            <a:ext cx="4197096" cy="4824084"/>
            <a:chOff x="2592942" y="1591962"/>
            <a:chExt cx="4197096" cy="4824084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H="1" flipV="1">
              <a:off x="2592942" y="1786036"/>
              <a:ext cx="0" cy="413308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5" name="Straight Arrow Connector 4"/>
            <p:cNvCxnSpPr/>
            <p:nvPr/>
          </p:nvCxnSpPr>
          <p:spPr bwMode="auto">
            <a:xfrm flipV="1">
              <a:off x="2592942" y="5903242"/>
              <a:ext cx="4197096" cy="0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2613235" y="159196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V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07870" y="5954381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T</a:t>
              </a: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flipH="1">
              <a:off x="5901690" y="2078826"/>
              <a:ext cx="506180" cy="76200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H="1">
              <a:off x="5909928" y="2820404"/>
              <a:ext cx="0" cy="2132311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flipH="1">
              <a:off x="3054352" y="4944477"/>
              <a:ext cx="2855576" cy="673616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5909928" y="4944477"/>
              <a:ext cx="0" cy="92873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5655276" y="5905302"/>
              <a:ext cx="5437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i="1" dirty="0"/>
                <a:t>T</a:t>
              </a:r>
              <a:r>
                <a:rPr lang="en-US" sz="2400" i="1" baseline="-25000" dirty="0"/>
                <a:t>m</a:t>
              </a: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H="1">
              <a:off x="6021094" y="2255940"/>
              <a:ext cx="274320" cy="41148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5909928" y="3584462"/>
              <a:ext cx="0" cy="568603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4187485" y="5236554"/>
              <a:ext cx="487336" cy="118872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000FF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  <p:sp>
          <p:nvSpPr>
            <p:cNvPr id="16" name="Freeform 15"/>
            <p:cNvSpPr/>
            <p:nvPr/>
          </p:nvSpPr>
          <p:spPr bwMode="auto">
            <a:xfrm>
              <a:off x="3041995" y="3118852"/>
              <a:ext cx="2685535" cy="1425146"/>
            </a:xfrm>
            <a:custGeom>
              <a:avLst/>
              <a:gdLst>
                <a:gd name="connsiteX0" fmla="*/ 2685535 w 2685535"/>
                <a:gd name="connsiteY0" fmla="*/ 0 h 1425146"/>
                <a:gd name="connsiteX1" fmla="*/ 1878227 w 2685535"/>
                <a:gd name="connsiteY1" fmla="*/ 832022 h 1425146"/>
                <a:gd name="connsiteX2" fmla="*/ 0 w 2685535"/>
                <a:gd name="connsiteY2" fmla="*/ 1425146 h 142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5535" h="1425146">
                  <a:moveTo>
                    <a:pt x="2685535" y="0"/>
                  </a:moveTo>
                  <a:cubicBezTo>
                    <a:pt x="2505675" y="297249"/>
                    <a:pt x="2325816" y="594498"/>
                    <a:pt x="1878227" y="832022"/>
                  </a:cubicBezTo>
                  <a:cubicBezTo>
                    <a:pt x="1430638" y="1069546"/>
                    <a:pt x="715319" y="1247346"/>
                    <a:pt x="0" y="1425146"/>
                  </a:cubicBezTo>
                </a:path>
              </a:pathLst>
            </a:cu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flipH="1">
              <a:off x="5711054" y="2818344"/>
              <a:ext cx="199615" cy="316984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>
              <a:off x="4689430" y="3967350"/>
              <a:ext cx="197840" cy="9144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19" name="Freeform 18"/>
            <p:cNvSpPr/>
            <p:nvPr/>
          </p:nvSpPr>
          <p:spPr bwMode="auto">
            <a:xfrm>
              <a:off x="5548138" y="2750730"/>
              <a:ext cx="249333" cy="234344"/>
            </a:xfrm>
            <a:custGeom>
              <a:avLst/>
              <a:gdLst>
                <a:gd name="connsiteX0" fmla="*/ 0 w 362465"/>
                <a:gd name="connsiteY0" fmla="*/ 0 h 832022"/>
                <a:gd name="connsiteX1" fmla="*/ 123568 w 362465"/>
                <a:gd name="connsiteY1" fmla="*/ 494270 h 832022"/>
                <a:gd name="connsiteX2" fmla="*/ 362465 w 362465"/>
                <a:gd name="connsiteY2" fmla="*/ 832022 h 83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465" h="832022">
                  <a:moveTo>
                    <a:pt x="0" y="0"/>
                  </a:moveTo>
                  <a:cubicBezTo>
                    <a:pt x="31578" y="177800"/>
                    <a:pt x="63157" y="355600"/>
                    <a:pt x="123568" y="494270"/>
                  </a:cubicBezTo>
                  <a:cubicBezTo>
                    <a:pt x="183979" y="632940"/>
                    <a:pt x="262238" y="753763"/>
                    <a:pt x="362465" y="832022"/>
                  </a:cubicBez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32189" y="2036582"/>
              <a:ext cx="17600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Supercooled</a:t>
              </a:r>
              <a:r>
                <a:rPr lang="en-US" sz="2000" dirty="0"/>
                <a:t> liquid</a:t>
              </a: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flipH="1">
              <a:off x="4651952" y="3354575"/>
              <a:ext cx="933444" cy="1574543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lg" len="lg"/>
            </a:ln>
            <a:effectLst/>
          </p:spPr>
        </p:cxnSp>
        <p:sp>
          <p:nvSpPr>
            <p:cNvPr id="23" name="Freeform 22"/>
            <p:cNvSpPr/>
            <p:nvPr/>
          </p:nvSpPr>
          <p:spPr bwMode="auto">
            <a:xfrm>
              <a:off x="4205416" y="3324799"/>
              <a:ext cx="1400433" cy="1137113"/>
            </a:xfrm>
            <a:custGeom>
              <a:avLst/>
              <a:gdLst>
                <a:gd name="connsiteX0" fmla="*/ 0 w 1400433"/>
                <a:gd name="connsiteY0" fmla="*/ 914400 h 1137113"/>
                <a:gd name="connsiteX1" fmla="*/ 428368 w 1400433"/>
                <a:gd name="connsiteY1" fmla="*/ 873211 h 1137113"/>
                <a:gd name="connsiteX2" fmla="*/ 642552 w 1400433"/>
                <a:gd name="connsiteY2" fmla="*/ 1079157 h 1137113"/>
                <a:gd name="connsiteX3" fmla="*/ 774357 w 1400433"/>
                <a:gd name="connsiteY3" fmla="*/ 1136822 h 1137113"/>
                <a:gd name="connsiteX4" fmla="*/ 856735 w 1400433"/>
                <a:gd name="connsiteY4" fmla="*/ 1062681 h 1137113"/>
                <a:gd name="connsiteX5" fmla="*/ 947352 w 1400433"/>
                <a:gd name="connsiteY5" fmla="*/ 815546 h 1137113"/>
                <a:gd name="connsiteX6" fmla="*/ 1136822 w 1400433"/>
                <a:gd name="connsiteY6" fmla="*/ 387179 h 1137113"/>
                <a:gd name="connsiteX7" fmla="*/ 1285103 w 1400433"/>
                <a:gd name="connsiteY7" fmla="*/ 156519 h 1137113"/>
                <a:gd name="connsiteX8" fmla="*/ 1400433 w 1400433"/>
                <a:gd name="connsiteY8" fmla="*/ 0 h 113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0433" h="1137113">
                  <a:moveTo>
                    <a:pt x="0" y="914400"/>
                  </a:moveTo>
                  <a:cubicBezTo>
                    <a:pt x="160638" y="880076"/>
                    <a:pt x="321276" y="845752"/>
                    <a:pt x="428368" y="873211"/>
                  </a:cubicBezTo>
                  <a:cubicBezTo>
                    <a:pt x="535460" y="900670"/>
                    <a:pt x="584887" y="1035222"/>
                    <a:pt x="642552" y="1079157"/>
                  </a:cubicBezTo>
                  <a:cubicBezTo>
                    <a:pt x="700217" y="1123092"/>
                    <a:pt x="738660" y="1139568"/>
                    <a:pt x="774357" y="1136822"/>
                  </a:cubicBezTo>
                  <a:cubicBezTo>
                    <a:pt x="810054" y="1134076"/>
                    <a:pt x="827903" y="1116227"/>
                    <a:pt x="856735" y="1062681"/>
                  </a:cubicBezTo>
                  <a:cubicBezTo>
                    <a:pt x="885567" y="1009135"/>
                    <a:pt x="900671" y="928129"/>
                    <a:pt x="947352" y="815546"/>
                  </a:cubicBezTo>
                  <a:cubicBezTo>
                    <a:pt x="994033" y="702963"/>
                    <a:pt x="1080530" y="497017"/>
                    <a:pt x="1136822" y="387179"/>
                  </a:cubicBezTo>
                  <a:cubicBezTo>
                    <a:pt x="1193114" y="277341"/>
                    <a:pt x="1241168" y="221049"/>
                    <a:pt x="1285103" y="156519"/>
                  </a:cubicBezTo>
                  <a:cubicBezTo>
                    <a:pt x="1329038" y="91989"/>
                    <a:pt x="1364735" y="45994"/>
                    <a:pt x="1400433" y="0"/>
                  </a:cubicBezTo>
                </a:path>
              </a:pathLst>
            </a:custGeom>
            <a:noFill/>
            <a:ln w="222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4" name="Straight Connector 23"/>
            <p:cNvCxnSpPr>
              <a:stCxn id="23" idx="4"/>
              <a:endCxn id="23" idx="5"/>
            </p:cNvCxnSpPr>
            <p:nvPr/>
          </p:nvCxnSpPr>
          <p:spPr bwMode="auto">
            <a:xfrm flipV="1">
              <a:off x="5062151" y="4140345"/>
              <a:ext cx="90617" cy="247135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3396667" y="3988356"/>
              <a:ext cx="76200" cy="44884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stealth" w="lg" len="lg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2912231" y="3580567"/>
              <a:ext cx="941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Glass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67942" y="2162681"/>
            <a:ext cx="1951304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en-US" sz="2000" b="1" dirty="0">
                <a:solidFill>
                  <a:srgbClr val="FF0000"/>
                </a:solidFill>
              </a:rPr>
              <a:t>Solid</a:t>
            </a:r>
          </a:p>
          <a:p>
            <a:pPr algn="ctr">
              <a:spcBef>
                <a:spcPts val="800"/>
              </a:spcBef>
            </a:pPr>
            <a:r>
              <a:rPr lang="en-US" sz="2000" dirty="0">
                <a:solidFill>
                  <a:srgbClr val="FF0000"/>
                </a:solidFill>
              </a:rPr>
              <a:t>Elasticity</a:t>
            </a:r>
          </a:p>
          <a:p>
            <a:pPr algn="ctr">
              <a:spcBef>
                <a:spcPts val="300"/>
              </a:spcBef>
            </a:pPr>
            <a:r>
              <a:rPr lang="en-US" sz="2000" i="1" dirty="0">
                <a:solidFill>
                  <a:srgbClr val="FF0000"/>
                </a:solidFill>
              </a:rPr>
              <a:t>instantaneous, transient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1612" y="2193097"/>
            <a:ext cx="2112256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en-US" sz="2000" b="1" dirty="0">
                <a:solidFill>
                  <a:srgbClr val="0000FF"/>
                </a:solidFill>
              </a:rPr>
              <a:t>Liquid</a:t>
            </a:r>
          </a:p>
          <a:p>
            <a:pPr algn="ctr">
              <a:spcBef>
                <a:spcPts val="800"/>
              </a:spcBef>
            </a:pPr>
            <a:r>
              <a:rPr lang="en-US" sz="2000" dirty="0">
                <a:solidFill>
                  <a:srgbClr val="0000FF"/>
                </a:solidFill>
              </a:rPr>
              <a:t>Viscosity</a:t>
            </a:r>
          </a:p>
          <a:p>
            <a:pPr algn="ctr">
              <a:spcBef>
                <a:spcPts val="300"/>
              </a:spcBef>
            </a:pPr>
            <a:r>
              <a:rPr lang="en-US" sz="2000" i="1" dirty="0">
                <a:solidFill>
                  <a:srgbClr val="0000FF"/>
                </a:solidFill>
              </a:rPr>
              <a:t>time-dependent, permanent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593289"/>
              </p:ext>
            </p:extLst>
          </p:nvPr>
        </p:nvGraphicFramePr>
        <p:xfrm>
          <a:off x="776857" y="3705184"/>
          <a:ext cx="11334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83920" imgH="228600" progId="Equation.DSMT4">
                  <p:embed/>
                </p:oleObj>
              </mc:Choice>
              <mc:Fallback>
                <p:oleObj name="Equation" r:id="rId3" imgW="583920" imgH="2286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857" y="3705184"/>
                        <a:ext cx="113347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816749"/>
              </p:ext>
            </p:extLst>
          </p:nvPr>
        </p:nvGraphicFramePr>
        <p:xfrm>
          <a:off x="684814" y="4172752"/>
          <a:ext cx="13065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72840" imgH="241200" progId="Equation.DSMT4">
                  <p:embed/>
                </p:oleObj>
              </mc:Choice>
              <mc:Fallback>
                <p:oleObj name="Equation" r:id="rId5" imgW="672840" imgH="241200" progId="Equation.DSMT4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814" y="4172752"/>
                        <a:ext cx="130651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737373"/>
              </p:ext>
            </p:extLst>
          </p:nvPr>
        </p:nvGraphicFramePr>
        <p:xfrm>
          <a:off x="6918025" y="3775306"/>
          <a:ext cx="162718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38080" imgH="419040" progId="Equation.DSMT4">
                  <p:embed/>
                </p:oleObj>
              </mc:Choice>
              <mc:Fallback>
                <p:oleObj name="Equation" r:id="rId7" imgW="838080" imgH="41904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025" y="3775306"/>
                        <a:ext cx="1627187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73677" y="4727175"/>
            <a:ext cx="1325887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>
                <a:solidFill>
                  <a:srgbClr val="FF0000"/>
                </a:solidFill>
              </a:rPr>
              <a:t>: Young’s modulus</a:t>
            </a:r>
          </a:p>
          <a:p>
            <a:pPr algn="ctr">
              <a:spcBef>
                <a:spcPts val="800"/>
              </a:spcBef>
            </a:pP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dirty="0">
                <a:solidFill>
                  <a:srgbClr val="FF0000"/>
                </a:solidFill>
              </a:rPr>
              <a:t>: shear modulus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18638" y="4687669"/>
            <a:ext cx="1398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</a:pPr>
            <a:r>
              <a:rPr lang="en-US" i="1" dirty="0">
                <a:solidFill>
                  <a:srgbClr val="0000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: viscosity (unit: </a:t>
            </a:r>
            <a:r>
              <a:rPr lang="en-US" dirty="0" err="1">
                <a:solidFill>
                  <a:srgbClr val="0000FF"/>
                </a:solidFill>
              </a:rPr>
              <a:t>Pa·s</a:t>
            </a:r>
            <a:r>
              <a:rPr lang="en-US" dirty="0">
                <a:solidFill>
                  <a:srgbClr val="0000FF"/>
                </a:solidFill>
              </a:rPr>
              <a:t> or Poise)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86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19610" y="667460"/>
            <a:ext cx="7676178" cy="3352800"/>
          </a:xfrm>
          <a:prstGeom prst="rect">
            <a:avLst/>
          </a:prstGeom>
          <a:gradFill>
            <a:gsLst>
              <a:gs pos="34000">
                <a:srgbClr val="FF0000">
                  <a:alpha val="40000"/>
                </a:srgbClr>
              </a:gs>
              <a:gs pos="0">
                <a:srgbClr val="FF0000">
                  <a:alpha val="40000"/>
                </a:srgbClr>
              </a:gs>
              <a:gs pos="82000">
                <a:srgbClr val="0000FF">
                  <a:alpha val="40000"/>
                </a:srgbClr>
              </a:gs>
              <a:gs pos="100000">
                <a:srgbClr val="0000FF">
                  <a:alpha val="40000"/>
                </a:srgb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09600" y="685801"/>
            <a:ext cx="20021" cy="335279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609600" y="4038600"/>
            <a:ext cx="7696199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6667667" y="894307"/>
            <a:ext cx="965626" cy="88650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6895452" y="1100359"/>
            <a:ext cx="523314" cy="47871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8" name="Freeform 17"/>
          <p:cNvSpPr/>
          <p:nvPr/>
        </p:nvSpPr>
        <p:spPr bwMode="auto">
          <a:xfrm>
            <a:off x="1212303" y="2104267"/>
            <a:ext cx="5123124" cy="1658004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6303997" y="1754655"/>
            <a:ext cx="380800" cy="36877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5449"/>
            <a:ext cx="7239000" cy="816427"/>
          </a:xfrm>
        </p:spPr>
        <p:txBody>
          <a:bodyPr/>
          <a:lstStyle/>
          <a:p>
            <a:r>
              <a:rPr lang="en-US" dirty="0"/>
              <a:t>Structural relaxation in glass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 flipH="1">
            <a:off x="1438029" y="3633818"/>
            <a:ext cx="619371" cy="9144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863536" y="353143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29811" y="4213138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Elastic regime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1135515" y="4652742"/>
          <a:ext cx="11842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480" imgH="228600" progId="Equation.DSMT4">
                  <p:embed/>
                </p:oleObj>
              </mc:Choice>
              <mc:Fallback>
                <p:oleObj name="Equation" r:id="rId3" imgW="609480" imgH="22860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5515" y="4652742"/>
                        <a:ext cx="118427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48425" y="5131105"/>
            <a:ext cx="2575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mechanical and thermal effects only affect atomic vibrations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352800" y="4209277"/>
            <a:ext cx="2390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Visco</a:t>
            </a:r>
            <a:r>
              <a:rPr lang="en-US" sz="2000" dirty="0">
                <a:solidFill>
                  <a:srgbClr val="FF0000"/>
                </a:solidFill>
              </a:rPr>
              <a:t>elastic</a:t>
            </a:r>
            <a:r>
              <a:rPr lang="en-US" sz="2000" dirty="0"/>
              <a:t> regime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4031051" y="4648200"/>
          <a:ext cx="10350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33160" imgH="228600" progId="Equation.DSMT4">
                  <p:embed/>
                </p:oleObj>
              </mc:Choice>
              <mc:Fallback>
                <p:oleObj name="Equation" r:id="rId5" imgW="533160" imgH="228600" progId="Equation.DSMT4">
                  <p:embed/>
                  <p:pic>
                    <p:nvPicPr>
                      <p:cNvPr id="51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1051" y="4648200"/>
                        <a:ext cx="103505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3361038" y="5127244"/>
            <a:ext cx="2506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Glass structure and properties are </a:t>
            </a:r>
            <a:r>
              <a:rPr lang="en-US" b="1" dirty="0"/>
              <a:t>history-dependent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04648" y="3096852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Glassy state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583224" y="1805720"/>
            <a:ext cx="172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00FF"/>
                </a:solidFill>
              </a:rPr>
              <a:t>Supercooled</a:t>
            </a:r>
            <a:r>
              <a:rPr lang="en-US" sz="2000" dirty="0">
                <a:solidFill>
                  <a:srgbClr val="0000FF"/>
                </a:solidFill>
              </a:rPr>
              <a:t> liquid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72200" y="4209277"/>
            <a:ext cx="1933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Viscous</a:t>
            </a:r>
            <a:r>
              <a:rPr lang="en-US" sz="2000" dirty="0"/>
              <a:t> regime</a:t>
            </a:r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6558342" y="4652742"/>
          <a:ext cx="11842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480" imgH="228600" progId="Equation.DSMT4">
                  <p:embed/>
                </p:oleObj>
              </mc:Choice>
              <mc:Fallback>
                <p:oleObj name="Equation" r:id="rId7" imgW="609480" imgH="228600" progId="Equation.DSMT4">
                  <p:embed/>
                  <p:pic>
                    <p:nvPicPr>
                      <p:cNvPr id="57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8342" y="4652742"/>
                        <a:ext cx="1184275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6180438" y="5127394"/>
            <a:ext cx="2353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Structural changes are instantaneous: equilibrium state can be quickly reached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8560" y="5601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4355070" y="3091402"/>
            <a:ext cx="377415" cy="10638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4543777" y="2378504"/>
            <a:ext cx="1520508" cy="145249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31" name="Freeform 30"/>
          <p:cNvSpPr/>
          <p:nvPr/>
        </p:nvSpPr>
        <p:spPr bwMode="auto">
          <a:xfrm>
            <a:off x="3407017" y="2352098"/>
            <a:ext cx="2671569" cy="1298196"/>
          </a:xfrm>
          <a:custGeom>
            <a:avLst/>
            <a:gdLst>
              <a:gd name="connsiteX0" fmla="*/ 0 w 1400433"/>
              <a:gd name="connsiteY0" fmla="*/ 914400 h 1137113"/>
              <a:gd name="connsiteX1" fmla="*/ 428368 w 1400433"/>
              <a:gd name="connsiteY1" fmla="*/ 873211 h 1137113"/>
              <a:gd name="connsiteX2" fmla="*/ 642552 w 1400433"/>
              <a:gd name="connsiteY2" fmla="*/ 1079157 h 1137113"/>
              <a:gd name="connsiteX3" fmla="*/ 774357 w 1400433"/>
              <a:gd name="connsiteY3" fmla="*/ 1136822 h 1137113"/>
              <a:gd name="connsiteX4" fmla="*/ 856735 w 1400433"/>
              <a:gd name="connsiteY4" fmla="*/ 1062681 h 1137113"/>
              <a:gd name="connsiteX5" fmla="*/ 947352 w 1400433"/>
              <a:gd name="connsiteY5" fmla="*/ 815546 h 1137113"/>
              <a:gd name="connsiteX6" fmla="*/ 1136822 w 1400433"/>
              <a:gd name="connsiteY6" fmla="*/ 387179 h 1137113"/>
              <a:gd name="connsiteX7" fmla="*/ 1285103 w 1400433"/>
              <a:gd name="connsiteY7" fmla="*/ 156519 h 1137113"/>
              <a:gd name="connsiteX8" fmla="*/ 1400433 w 1400433"/>
              <a:gd name="connsiteY8" fmla="*/ 0 h 113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0433" h="1137113">
                <a:moveTo>
                  <a:pt x="0" y="914400"/>
                </a:moveTo>
                <a:cubicBezTo>
                  <a:pt x="160638" y="880076"/>
                  <a:pt x="321276" y="845752"/>
                  <a:pt x="428368" y="873211"/>
                </a:cubicBezTo>
                <a:cubicBezTo>
                  <a:pt x="535460" y="900670"/>
                  <a:pt x="584887" y="1035222"/>
                  <a:pt x="642552" y="1079157"/>
                </a:cubicBezTo>
                <a:cubicBezTo>
                  <a:pt x="700217" y="1123092"/>
                  <a:pt x="738660" y="1139568"/>
                  <a:pt x="774357" y="1136822"/>
                </a:cubicBezTo>
                <a:cubicBezTo>
                  <a:pt x="810054" y="1134076"/>
                  <a:pt x="827903" y="1116227"/>
                  <a:pt x="856735" y="1062681"/>
                </a:cubicBezTo>
                <a:cubicBezTo>
                  <a:pt x="885567" y="1009135"/>
                  <a:pt x="900671" y="928129"/>
                  <a:pt x="947352" y="815546"/>
                </a:cubicBezTo>
                <a:cubicBezTo>
                  <a:pt x="994033" y="702963"/>
                  <a:pt x="1080530" y="497017"/>
                  <a:pt x="1136822" y="387179"/>
                </a:cubicBezTo>
                <a:cubicBezTo>
                  <a:pt x="1193114" y="277341"/>
                  <a:pt x="1241168" y="221049"/>
                  <a:pt x="1285103" y="156519"/>
                </a:cubicBezTo>
                <a:cubicBezTo>
                  <a:pt x="1329038" y="91989"/>
                  <a:pt x="1364735" y="45994"/>
                  <a:pt x="1400433" y="0"/>
                </a:cubicBezTo>
              </a:path>
            </a:pathLst>
          </a:custGeom>
          <a:noFill/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>
            <a:stCxn id="31" idx="4"/>
            <a:endCxn id="31" idx="5"/>
          </p:cNvCxnSpPr>
          <p:nvPr/>
        </p:nvCxnSpPr>
        <p:spPr bwMode="auto">
          <a:xfrm flipV="1">
            <a:off x="5041388" y="3283174"/>
            <a:ext cx="172867" cy="28214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687625" y="2266890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Glass </a:t>
            </a:r>
            <a:r>
              <a:rPr lang="en-US" sz="2000" dirty="0">
                <a:solidFill>
                  <a:srgbClr val="0000FF"/>
                </a:solidFill>
              </a:rPr>
              <a:t>transition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13389" y="6218123"/>
            <a:ext cx="257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Ergodicity breakdown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 flipH="1" flipV="1">
            <a:off x="854979" y="6178974"/>
            <a:ext cx="473278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7030A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8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19610" y="667460"/>
            <a:ext cx="7676178" cy="3352800"/>
          </a:xfrm>
          <a:prstGeom prst="rect">
            <a:avLst/>
          </a:prstGeom>
          <a:gradFill>
            <a:gsLst>
              <a:gs pos="34000">
                <a:srgbClr val="FF0000">
                  <a:alpha val="40000"/>
                </a:srgbClr>
              </a:gs>
              <a:gs pos="0">
                <a:srgbClr val="FF0000">
                  <a:alpha val="40000"/>
                </a:srgbClr>
              </a:gs>
              <a:gs pos="82000">
                <a:srgbClr val="0000FF">
                  <a:alpha val="40000"/>
                </a:srgbClr>
              </a:gs>
              <a:gs pos="100000">
                <a:srgbClr val="0000FF">
                  <a:alpha val="40000"/>
                </a:srgb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09600" y="685801"/>
            <a:ext cx="20021" cy="335279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609600" y="4038600"/>
            <a:ext cx="7696199" cy="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H="1">
            <a:off x="6667667" y="894307"/>
            <a:ext cx="965626" cy="88650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6895452" y="1100359"/>
            <a:ext cx="523314" cy="47871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18" name="Freeform 17"/>
          <p:cNvSpPr/>
          <p:nvPr/>
        </p:nvSpPr>
        <p:spPr bwMode="auto">
          <a:xfrm>
            <a:off x="1212303" y="2104267"/>
            <a:ext cx="5123124" cy="1658004"/>
          </a:xfrm>
          <a:custGeom>
            <a:avLst/>
            <a:gdLst>
              <a:gd name="connsiteX0" fmla="*/ 2685535 w 2685535"/>
              <a:gd name="connsiteY0" fmla="*/ 0 h 1425146"/>
              <a:gd name="connsiteX1" fmla="*/ 1878227 w 2685535"/>
              <a:gd name="connsiteY1" fmla="*/ 832022 h 1425146"/>
              <a:gd name="connsiteX2" fmla="*/ 0 w 2685535"/>
              <a:gd name="connsiteY2" fmla="*/ 1425146 h 142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5535" h="1425146">
                <a:moveTo>
                  <a:pt x="2685535" y="0"/>
                </a:moveTo>
                <a:cubicBezTo>
                  <a:pt x="2505675" y="297249"/>
                  <a:pt x="2325816" y="594498"/>
                  <a:pt x="1878227" y="832022"/>
                </a:cubicBezTo>
                <a:cubicBezTo>
                  <a:pt x="1430638" y="1069546"/>
                  <a:pt x="715319" y="1247346"/>
                  <a:pt x="0" y="1425146"/>
                </a:cubicBezTo>
              </a:path>
            </a:pathLst>
          </a:cu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6303997" y="1754655"/>
            <a:ext cx="380800" cy="36877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5449"/>
            <a:ext cx="7239000" cy="816427"/>
          </a:xfrm>
        </p:spPr>
        <p:txBody>
          <a:bodyPr/>
          <a:lstStyle/>
          <a:p>
            <a:r>
              <a:rPr lang="en-US" dirty="0"/>
              <a:t>Structural relaxation in glass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 flipH="1">
            <a:off x="1438029" y="3633818"/>
            <a:ext cx="619371" cy="9144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stealth" w="lg" len="lg"/>
            <a:tailEnd type="stealth" w="lg" len="lg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7863536" y="353143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T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1184959" y="4750951"/>
          <a:ext cx="1084263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8720" imgH="177480" progId="Equation.DSMT4">
                  <p:embed/>
                </p:oleObj>
              </mc:Choice>
              <mc:Fallback>
                <p:oleObj name="Equation" r:id="rId3" imgW="558720" imgH="177480" progId="Equation.DSMT4">
                  <p:embed/>
                  <p:pic>
                    <p:nvPicPr>
                      <p:cNvPr id="45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959" y="4750951"/>
                        <a:ext cx="1084263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352800" y="4209277"/>
            <a:ext cx="2390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Visco</a:t>
            </a:r>
            <a:r>
              <a:rPr lang="en-US" sz="2000" dirty="0">
                <a:solidFill>
                  <a:srgbClr val="FF0000"/>
                </a:solidFill>
              </a:rPr>
              <a:t>elastic</a:t>
            </a:r>
            <a:r>
              <a:rPr lang="en-US" sz="2000" dirty="0"/>
              <a:t> regime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4079875" y="4746188"/>
          <a:ext cx="9366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82400" imgH="177480" progId="Equation.DSMT4">
                  <p:embed/>
                </p:oleObj>
              </mc:Choice>
              <mc:Fallback>
                <p:oleObj name="Equation" r:id="rId5" imgW="482400" imgH="177480" progId="Equation.DSMT4">
                  <p:embed/>
                  <p:pic>
                    <p:nvPicPr>
                      <p:cNvPr id="51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875" y="4746188"/>
                        <a:ext cx="93662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904648" y="3096852"/>
            <a:ext cx="159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Glassy state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583224" y="1805720"/>
            <a:ext cx="172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00FF"/>
                </a:solidFill>
              </a:rPr>
              <a:t>Supercooled</a:t>
            </a:r>
            <a:r>
              <a:rPr lang="en-US" sz="2000" dirty="0">
                <a:solidFill>
                  <a:srgbClr val="0000FF"/>
                </a:solidFill>
              </a:rPr>
              <a:t> liquid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72200" y="4209277"/>
            <a:ext cx="1933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Viscous</a:t>
            </a:r>
            <a:r>
              <a:rPr lang="en-US" sz="2000" dirty="0"/>
              <a:t> regime</a:t>
            </a:r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6607175" y="4750951"/>
          <a:ext cx="108585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8720" imgH="177480" progId="Equation.DSMT4">
                  <p:embed/>
                </p:oleObj>
              </mc:Choice>
              <mc:Fallback>
                <p:oleObj name="Equation" r:id="rId7" imgW="558720" imgH="177480" progId="Equation.DSMT4">
                  <p:embed/>
                  <p:pic>
                    <p:nvPicPr>
                      <p:cNvPr id="57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7175" y="4750951"/>
                        <a:ext cx="1085850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78560" y="56017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 flipH="1">
            <a:off x="4355070" y="3091402"/>
            <a:ext cx="377415" cy="106381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>
            <a:off x="4543777" y="2378504"/>
            <a:ext cx="1520508" cy="1452499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lg" len="lg"/>
          </a:ln>
          <a:effectLst/>
        </p:spPr>
      </p:cxnSp>
      <p:sp>
        <p:nvSpPr>
          <p:cNvPr id="31" name="Freeform 30"/>
          <p:cNvSpPr/>
          <p:nvPr/>
        </p:nvSpPr>
        <p:spPr bwMode="auto">
          <a:xfrm>
            <a:off x="3407017" y="2352098"/>
            <a:ext cx="2671569" cy="1298196"/>
          </a:xfrm>
          <a:custGeom>
            <a:avLst/>
            <a:gdLst>
              <a:gd name="connsiteX0" fmla="*/ 0 w 1400433"/>
              <a:gd name="connsiteY0" fmla="*/ 914400 h 1137113"/>
              <a:gd name="connsiteX1" fmla="*/ 428368 w 1400433"/>
              <a:gd name="connsiteY1" fmla="*/ 873211 h 1137113"/>
              <a:gd name="connsiteX2" fmla="*/ 642552 w 1400433"/>
              <a:gd name="connsiteY2" fmla="*/ 1079157 h 1137113"/>
              <a:gd name="connsiteX3" fmla="*/ 774357 w 1400433"/>
              <a:gd name="connsiteY3" fmla="*/ 1136822 h 1137113"/>
              <a:gd name="connsiteX4" fmla="*/ 856735 w 1400433"/>
              <a:gd name="connsiteY4" fmla="*/ 1062681 h 1137113"/>
              <a:gd name="connsiteX5" fmla="*/ 947352 w 1400433"/>
              <a:gd name="connsiteY5" fmla="*/ 815546 h 1137113"/>
              <a:gd name="connsiteX6" fmla="*/ 1136822 w 1400433"/>
              <a:gd name="connsiteY6" fmla="*/ 387179 h 1137113"/>
              <a:gd name="connsiteX7" fmla="*/ 1285103 w 1400433"/>
              <a:gd name="connsiteY7" fmla="*/ 156519 h 1137113"/>
              <a:gd name="connsiteX8" fmla="*/ 1400433 w 1400433"/>
              <a:gd name="connsiteY8" fmla="*/ 0 h 113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0433" h="1137113">
                <a:moveTo>
                  <a:pt x="0" y="914400"/>
                </a:moveTo>
                <a:cubicBezTo>
                  <a:pt x="160638" y="880076"/>
                  <a:pt x="321276" y="845752"/>
                  <a:pt x="428368" y="873211"/>
                </a:cubicBezTo>
                <a:cubicBezTo>
                  <a:pt x="535460" y="900670"/>
                  <a:pt x="584887" y="1035222"/>
                  <a:pt x="642552" y="1079157"/>
                </a:cubicBezTo>
                <a:cubicBezTo>
                  <a:pt x="700217" y="1123092"/>
                  <a:pt x="738660" y="1139568"/>
                  <a:pt x="774357" y="1136822"/>
                </a:cubicBezTo>
                <a:cubicBezTo>
                  <a:pt x="810054" y="1134076"/>
                  <a:pt x="827903" y="1116227"/>
                  <a:pt x="856735" y="1062681"/>
                </a:cubicBezTo>
                <a:cubicBezTo>
                  <a:pt x="885567" y="1009135"/>
                  <a:pt x="900671" y="928129"/>
                  <a:pt x="947352" y="815546"/>
                </a:cubicBezTo>
                <a:cubicBezTo>
                  <a:pt x="994033" y="702963"/>
                  <a:pt x="1080530" y="497017"/>
                  <a:pt x="1136822" y="387179"/>
                </a:cubicBezTo>
                <a:cubicBezTo>
                  <a:pt x="1193114" y="277341"/>
                  <a:pt x="1241168" y="221049"/>
                  <a:pt x="1285103" y="156519"/>
                </a:cubicBezTo>
                <a:cubicBezTo>
                  <a:pt x="1329038" y="91989"/>
                  <a:pt x="1364735" y="45994"/>
                  <a:pt x="1400433" y="0"/>
                </a:cubicBezTo>
              </a:path>
            </a:pathLst>
          </a:custGeom>
          <a:noFill/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2" name="Straight Connector 31"/>
          <p:cNvCxnSpPr>
            <a:stCxn id="31" idx="4"/>
            <a:endCxn id="31" idx="5"/>
          </p:cNvCxnSpPr>
          <p:nvPr/>
        </p:nvCxnSpPr>
        <p:spPr bwMode="auto">
          <a:xfrm flipV="1">
            <a:off x="5041388" y="3283174"/>
            <a:ext cx="172867" cy="28214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687625" y="2266890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Glass </a:t>
            </a:r>
            <a:r>
              <a:rPr lang="en-US" sz="2000" dirty="0">
                <a:solidFill>
                  <a:srgbClr val="0000FF"/>
                </a:solidFill>
              </a:rPr>
              <a:t>transition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3580045" y="5235138"/>
          <a:ext cx="165258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50680" imgH="228600" progId="Equation.DSMT4">
                  <p:embed/>
                </p:oleObj>
              </mc:Choice>
              <mc:Fallback>
                <p:oleObj name="Equation" r:id="rId9" imgW="850680" imgH="228600" progId="Equation.DSMT4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0045" y="5235138"/>
                        <a:ext cx="1652588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814063" y="5211369"/>
            <a:ext cx="2791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Deborah number (DN):</a:t>
            </a:r>
          </a:p>
        </p:txBody>
      </p:sp>
      <p:sp>
        <p:nvSpPr>
          <p:cNvPr id="3" name="Rectangle 2"/>
          <p:cNvSpPr/>
          <p:nvPr/>
        </p:nvSpPr>
        <p:spPr>
          <a:xfrm>
            <a:off x="3505200" y="5785892"/>
            <a:ext cx="4841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“… the mountains flowed before the Lord…”</a:t>
            </a:r>
          </a:p>
          <a:p>
            <a:pPr algn="r"/>
            <a:r>
              <a:rPr lang="en-US" dirty="0">
                <a:latin typeface="Comic Sans MS" panose="030F0702030302020204" pitchFamily="66" charset="0"/>
              </a:rPr>
              <a:t>Prophetess Deborah (Judges 5:5)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29811" y="4213138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Elastic regime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7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Viscoelasticity: complex shear modulus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Consider a </a:t>
            </a:r>
            <a:r>
              <a:rPr lang="en-US" dirty="0" err="1"/>
              <a:t>sinusoidally</a:t>
            </a:r>
            <a:r>
              <a:rPr lang="en-US" dirty="0"/>
              <a:t> varying shear strain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Elastic response:</a:t>
            </a:r>
          </a:p>
          <a:p>
            <a:pPr>
              <a:spcBef>
                <a:spcPts val="1200"/>
              </a:spcBef>
            </a:pPr>
            <a:r>
              <a:rPr lang="en-US" dirty="0"/>
              <a:t>Viscous response:</a:t>
            </a:r>
          </a:p>
          <a:p>
            <a:pPr>
              <a:spcBef>
                <a:spcPts val="1200"/>
              </a:spcBef>
            </a:pPr>
            <a:endParaRPr lang="en-US" sz="4000" dirty="0"/>
          </a:p>
          <a:p>
            <a:pPr>
              <a:spcBef>
                <a:spcPts val="1200"/>
              </a:spcBef>
            </a:pPr>
            <a:r>
              <a:rPr lang="en-US" dirty="0"/>
              <a:t>In a general </a:t>
            </a:r>
            <a:r>
              <a:rPr lang="en-US" dirty="0">
                <a:solidFill>
                  <a:srgbClr val="0000FF"/>
                </a:solidFill>
              </a:rPr>
              <a:t>visco</a:t>
            </a:r>
            <a:r>
              <a:rPr lang="en-US" dirty="0">
                <a:solidFill>
                  <a:srgbClr val="FF0000"/>
                </a:solidFill>
              </a:rPr>
              <a:t>elastic</a:t>
            </a:r>
            <a:r>
              <a:rPr lang="en-US" dirty="0"/>
              <a:t> solid: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760921"/>
              </p:ext>
            </p:extLst>
          </p:nvPr>
        </p:nvGraphicFramePr>
        <p:xfrm>
          <a:off x="873210" y="3589638"/>
          <a:ext cx="501173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77960" imgH="419040" progId="Equation.DSMT4">
                  <p:embed/>
                </p:oleObj>
              </mc:Choice>
              <mc:Fallback>
                <p:oleObj name="Equation" r:id="rId2" imgW="2577960" imgH="41904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210" y="3589638"/>
                        <a:ext cx="5011738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993170"/>
              </p:ext>
            </p:extLst>
          </p:nvPr>
        </p:nvGraphicFramePr>
        <p:xfrm>
          <a:off x="873210" y="2073876"/>
          <a:ext cx="219392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040" imgH="253800" progId="Equation.DSMT4">
                  <p:embed/>
                </p:oleObj>
              </mc:Choice>
              <mc:Fallback>
                <p:oleObj name="Equation" r:id="rId4" imgW="1130040" imgH="25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210" y="2073876"/>
                        <a:ext cx="2193925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865490"/>
              </p:ext>
            </p:extLst>
          </p:nvPr>
        </p:nvGraphicFramePr>
        <p:xfrm>
          <a:off x="3291273" y="2607276"/>
          <a:ext cx="33051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01720" imgH="253800" progId="Equation.DSMT4">
                  <p:embed/>
                </p:oleObj>
              </mc:Choice>
              <mc:Fallback>
                <p:oleObj name="Equation" r:id="rId6" imgW="1701720" imgH="2538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1273" y="2607276"/>
                        <a:ext cx="3305175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863180"/>
              </p:ext>
            </p:extLst>
          </p:nvPr>
        </p:nvGraphicFramePr>
        <p:xfrm>
          <a:off x="848025" y="4940300"/>
          <a:ext cx="35036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03240" imgH="253800" progId="Equation.DSMT4">
                  <p:embed/>
                </p:oleObj>
              </mc:Choice>
              <mc:Fallback>
                <p:oleObj name="Equation" r:id="rId8" imgW="1803240" imgH="2538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025" y="4940300"/>
                        <a:ext cx="3503613" cy="458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762000" y="5473181"/>
            <a:ext cx="4019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i="1" kern="0" baseline="30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kern="0" dirty="0">
                <a:solidFill>
                  <a:prstClr val="black"/>
                </a:solidFill>
              </a:rPr>
              <a:t> : complex shear modulus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856103"/>
              </p:ext>
            </p:extLst>
          </p:nvPr>
        </p:nvGraphicFramePr>
        <p:xfrm>
          <a:off x="4943860" y="4956775"/>
          <a:ext cx="29114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98320" imgH="228600" progId="Equation.DSMT4">
                  <p:embed/>
                </p:oleObj>
              </mc:Choice>
              <mc:Fallback>
                <p:oleObj name="Equation" r:id="rId10" imgW="1498320" imgH="2286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860" y="4956775"/>
                        <a:ext cx="2911475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5659666" y="5690286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FF0000"/>
                </a:solidFill>
              </a:rPr>
              <a:t>Shear/storage modulus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57391" y="4240428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>
                <a:solidFill>
                  <a:srgbClr val="0000FF"/>
                </a:solidFill>
              </a:rPr>
              <a:t>Loss modulus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561457" y="4625204"/>
            <a:ext cx="0" cy="36452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6944633" y="5336061"/>
            <a:ext cx="0" cy="3657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51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Phenomenological models of viscoelastic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Elasticity: </a:t>
            </a:r>
            <a:r>
              <a:rPr lang="en-US" sz="2000" dirty="0" err="1"/>
              <a:t>Hookean</a:t>
            </a:r>
            <a:r>
              <a:rPr lang="en-US" sz="2000" dirty="0"/>
              <a:t> spring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Viscosity: Newtonian dashpot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14400" y="2117124"/>
            <a:ext cx="2082855" cy="474939"/>
            <a:chOff x="2895600" y="3868461"/>
            <a:chExt cx="2082855" cy="474939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2895600" y="4114800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 bwMode="auto">
            <a:xfrm>
              <a:off x="3276600" y="4114800"/>
              <a:ext cx="76200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3353871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H="1" flipV="1">
              <a:off x="3500175" y="3880022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3646479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flipH="1" flipV="1">
              <a:off x="3792783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3939087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H="1" flipV="1">
              <a:off x="4085391" y="3886200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4231695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H="1" flipV="1">
              <a:off x="4377999" y="3868461"/>
              <a:ext cx="146304" cy="4572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 flipH="1">
              <a:off x="4524303" y="4114800"/>
              <a:ext cx="73152" cy="2286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4597455" y="4108622"/>
              <a:ext cx="381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078203"/>
              </p:ext>
            </p:extLst>
          </p:nvPr>
        </p:nvGraphicFramePr>
        <p:xfrm>
          <a:off x="3349625" y="2150462"/>
          <a:ext cx="130651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2840" imgH="241200" progId="Equation.DSMT4">
                  <p:embed/>
                </p:oleObj>
              </mc:Choice>
              <mc:Fallback>
                <p:oleObj name="Equation" r:id="rId3" imgW="672840" imgH="241200" progId="Equation.DSMT4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25" y="2150462"/>
                        <a:ext cx="1306513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914935" y="3434382"/>
            <a:ext cx="2085903" cy="533400"/>
            <a:chOff x="890757" y="3429000"/>
            <a:chExt cx="2085903" cy="533400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1619209" y="34290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1619209" y="3429000"/>
              <a:ext cx="0" cy="533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1619209" y="3962400"/>
              <a:ext cx="79054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Rectangle 30"/>
            <p:cNvSpPr/>
            <p:nvPr/>
          </p:nvSpPr>
          <p:spPr bwMode="auto">
            <a:xfrm>
              <a:off x="1619209" y="3429000"/>
              <a:ext cx="538631" cy="533400"/>
            </a:xfrm>
            <a:prstGeom prst="rect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>
              <a:off x="1876353" y="3505200"/>
              <a:ext cx="0" cy="381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1888524" y="3695700"/>
              <a:ext cx="108813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890757" y="3695700"/>
              <a:ext cx="73152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323199"/>
              </p:ext>
            </p:extLst>
          </p:nvPr>
        </p:nvGraphicFramePr>
        <p:xfrm>
          <a:off x="3309337" y="3275891"/>
          <a:ext cx="1627187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38080" imgH="419040" progId="Equation.DSMT4">
                  <p:embed/>
                </p:oleObj>
              </mc:Choice>
              <mc:Fallback>
                <p:oleObj name="Equation" r:id="rId5" imgW="838080" imgH="419040" progId="Equation.DSMT4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337" y="3275891"/>
                        <a:ext cx="1627187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ounded Rectangle 31"/>
          <p:cNvSpPr/>
          <p:nvPr/>
        </p:nvSpPr>
        <p:spPr bwMode="auto">
          <a:xfrm>
            <a:off x="882480" y="4427838"/>
            <a:ext cx="7186482" cy="1730151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Models assume linear material response or infinitesimal stress</a:t>
            </a:r>
          </a:p>
          <a:p>
            <a:pPr marL="461963" indent="-344488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ü"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Each</a:t>
            </a:r>
            <a:r>
              <a:rPr kumimoji="0" lang="en-US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dashpot element corresponds to a relaxation mechanism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03291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24741</TotalTime>
  <Words>1361</Words>
  <Application>Microsoft Office PowerPoint</Application>
  <PresentationFormat>On-screen Show (4:3)</PresentationFormat>
  <Paragraphs>347</Paragraphs>
  <Slides>35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Arial Black</vt:lpstr>
      <vt:lpstr>Calibri</vt:lpstr>
      <vt:lpstr>Comic Sans MS</vt:lpstr>
      <vt:lpstr>Symbol</vt:lpstr>
      <vt:lpstr>Times New Roman</vt:lpstr>
      <vt:lpstr>Wingdings</vt:lpstr>
      <vt:lpstr>Pixel</vt:lpstr>
      <vt:lpstr>Equation</vt:lpstr>
      <vt:lpstr>MIT 3.071 Amorphous Materials  7: Viscoelasticity and Relaxation</vt:lpstr>
      <vt:lpstr>After-class reading list</vt:lpstr>
      <vt:lpstr>“The Nature of Glass Remains Anything but Clear”</vt:lpstr>
      <vt:lpstr>PowerPoint Presentation</vt:lpstr>
      <vt:lpstr>Is glass a solid or a viscous liquid?</vt:lpstr>
      <vt:lpstr>Structural relaxation in glass</vt:lpstr>
      <vt:lpstr>Structural relaxation in glass</vt:lpstr>
      <vt:lpstr>Viscoelasticity: complex shear modulus</vt:lpstr>
      <vt:lpstr>Phenomenological models of viscoelastic materials</vt:lpstr>
      <vt:lpstr>The Maxwell element</vt:lpstr>
      <vt:lpstr>The Maxwell element</vt:lpstr>
      <vt:lpstr>The Maxwell element</vt:lpstr>
      <vt:lpstr>The Voigt-Kelvin element</vt:lpstr>
      <vt:lpstr>Generalized Maxwell model</vt:lpstr>
      <vt:lpstr>Generalized Maxwell model</vt:lpstr>
      <vt:lpstr>Elastic, viscoelastic, and viscous responses</vt:lpstr>
      <vt:lpstr>Viscoelastic materials</vt:lpstr>
      <vt:lpstr>Boltzmann superposition principle</vt:lpstr>
      <vt:lpstr>Boltzmann superposition principle</vt:lpstr>
      <vt:lpstr>Comparing stress relaxation and structural relaxation</vt:lpstr>
      <vt:lpstr>Free volume model of relaxation (first order kinetic model)</vt:lpstr>
      <vt:lpstr>Model predicted relaxation kinetics</vt:lpstr>
      <vt:lpstr>Model predicted relaxation kinetics</vt:lpstr>
      <vt:lpstr>Tool’s Fictive temperature theory</vt:lpstr>
      <vt:lpstr>Tool’s Fictive temperature theory</vt:lpstr>
      <vt:lpstr>Tool’s Fictive temperature theory</vt:lpstr>
      <vt:lpstr>Predicting glass structure evolution due to relaxation: Tool’s equation</vt:lpstr>
      <vt:lpstr>Tool’s Fictive temperature theory</vt:lpstr>
      <vt:lpstr>Tool’s Fictive temperature theory</vt:lpstr>
      <vt:lpstr>Difficulties with Tool’s Tf theory</vt:lpstr>
      <vt:lpstr>Explaining the Ritland experiment</vt:lpstr>
      <vt:lpstr>What is relaxation?</vt:lpstr>
      <vt:lpstr>Relaxation: return of a perturbed system into equilibrium</vt:lpstr>
      <vt:lpstr>Modeling relaxation</vt:lpstr>
      <vt:lpstr>Glass transition as a relaxation phenomenon: models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3221</cp:revision>
  <dcterms:created xsi:type="dcterms:W3CDTF">2006-08-16T00:00:00Z</dcterms:created>
  <dcterms:modified xsi:type="dcterms:W3CDTF">2024-02-29T18:58:35Z</dcterms:modified>
</cp:coreProperties>
</file>