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6" r:id="rId2"/>
    <p:sldId id="257" r:id="rId3"/>
    <p:sldId id="265" r:id="rId4"/>
    <p:sldId id="268" r:id="rId5"/>
    <p:sldId id="269" r:id="rId6"/>
    <p:sldId id="270" r:id="rId7"/>
    <p:sldId id="271" r:id="rId8"/>
    <p:sldId id="258" r:id="rId9"/>
    <p:sldId id="259" r:id="rId10"/>
    <p:sldId id="260" r:id="rId11"/>
    <p:sldId id="261" r:id="rId12"/>
    <p:sldId id="262" r:id="rId13"/>
    <p:sldId id="263" r:id="rId14"/>
    <p:sldId id="264" r:id="rId15"/>
    <p:sldId id="266" r:id="rId16"/>
    <p:sldId id="267"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0000FF"/>
    <a:srgbClr val="89CC40"/>
    <a:srgbClr val="D1E1FF"/>
    <a:srgbClr val="ABC7FF"/>
    <a:srgbClr val="8FB7FF"/>
    <a:srgbClr val="F7FAFF"/>
    <a:srgbClr val="E1EBFF"/>
    <a:srgbClr val="92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6" autoAdjust="0"/>
    <p:restoredTop sz="90351" autoAdjust="0"/>
  </p:normalViewPr>
  <p:slideViewPr>
    <p:cSldViewPr>
      <p:cViewPr varScale="1">
        <p:scale>
          <a:sx n="63" d="100"/>
          <a:sy n="63" d="100"/>
        </p:scale>
        <p:origin x="-150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1691D2-221A-43CF-97BC-FF529B911F00}" type="doc">
      <dgm:prSet loTypeId="urn:microsoft.com/office/officeart/2005/8/layout/process4" loCatId="list" qsTypeId="urn:microsoft.com/office/officeart/2005/8/quickstyle/simple4" qsCatId="simple" csTypeId="urn:microsoft.com/office/officeart/2005/8/colors/colorful1" csCatId="colorful" phldr="1"/>
      <dgm:spPr/>
      <dgm:t>
        <a:bodyPr/>
        <a:lstStyle/>
        <a:p>
          <a:endParaRPr lang="en-US"/>
        </a:p>
      </dgm:t>
    </dgm:pt>
    <dgm:pt modelId="{D5E2F758-B938-4562-B5DD-D0E8BD69F114}">
      <dgm:prSet/>
      <dgm:spPr/>
      <dgm:t>
        <a:bodyPr/>
        <a:lstStyle/>
        <a:p>
          <a:pPr rtl="0"/>
          <a:r>
            <a:rPr lang="en-US" dirty="0" smtClean="0"/>
            <a:t>Construct generalized coordinates</a:t>
          </a:r>
          <a:endParaRPr lang="en-US" dirty="0"/>
        </a:p>
      </dgm:t>
    </dgm:pt>
    <dgm:pt modelId="{2CA72818-5174-4AE1-B7AA-8A0276872CC2}" type="parTrans" cxnId="{23E0775D-B736-4A7D-8579-932D36A072CF}">
      <dgm:prSet/>
      <dgm:spPr/>
      <dgm:t>
        <a:bodyPr/>
        <a:lstStyle/>
        <a:p>
          <a:endParaRPr lang="en-US"/>
        </a:p>
      </dgm:t>
    </dgm:pt>
    <dgm:pt modelId="{54B73E32-37D4-4574-978B-1F6B37548F11}" type="sibTrans" cxnId="{23E0775D-B736-4A7D-8579-932D36A072CF}">
      <dgm:prSet/>
      <dgm:spPr/>
      <dgm:t>
        <a:bodyPr/>
        <a:lstStyle/>
        <a:p>
          <a:endParaRPr lang="en-US"/>
        </a:p>
      </dgm:t>
    </dgm:pt>
    <dgm:pt modelId="{B0094321-25FA-4412-889D-C75E2900F516}">
      <dgm:prSet/>
      <dgm:spPr/>
      <dgm:t>
        <a:bodyPr/>
        <a:lstStyle/>
        <a:p>
          <a:pPr rtl="0"/>
          <a:r>
            <a:rPr lang="en-US" dirty="0" smtClean="0"/>
            <a:t>The energy (Hamiltonian) is decomposed into a set of </a:t>
          </a:r>
          <a:r>
            <a:rPr lang="en-US" b="1" dirty="0" smtClean="0">
              <a:solidFill>
                <a:srgbClr val="FF0000"/>
              </a:solidFill>
            </a:rPr>
            <a:t>independent</a:t>
          </a:r>
          <a:r>
            <a:rPr lang="en-US" dirty="0" smtClean="0"/>
            <a:t> harmonic oscillators</a:t>
          </a:r>
          <a:endParaRPr lang="en-US" dirty="0"/>
        </a:p>
      </dgm:t>
    </dgm:pt>
    <dgm:pt modelId="{E079487C-66C7-4872-AD41-C8E6D1F45CEA}" type="parTrans" cxnId="{E5C476AE-A550-47D7-9740-C9A7B472E99E}">
      <dgm:prSet/>
      <dgm:spPr/>
      <dgm:t>
        <a:bodyPr/>
        <a:lstStyle/>
        <a:p>
          <a:endParaRPr lang="en-US"/>
        </a:p>
      </dgm:t>
    </dgm:pt>
    <dgm:pt modelId="{ACACD8EF-34C7-45EB-AA4B-A874D7C70BEB}" type="sibTrans" cxnId="{E5C476AE-A550-47D7-9740-C9A7B472E99E}">
      <dgm:prSet/>
      <dgm:spPr/>
      <dgm:t>
        <a:bodyPr/>
        <a:lstStyle/>
        <a:p>
          <a:endParaRPr lang="en-US"/>
        </a:p>
      </dgm:t>
    </dgm:pt>
    <dgm:pt modelId="{5854B03E-7526-4328-AE76-E0BD96B0BDE4}">
      <dgm:prSet/>
      <dgm:spPr/>
      <dgm:t>
        <a:bodyPr/>
        <a:lstStyle/>
        <a:p>
          <a:pPr rtl="0"/>
          <a:r>
            <a:rPr lang="en-US" dirty="0" smtClean="0"/>
            <a:t>Solve the partition function</a:t>
          </a:r>
          <a:endParaRPr lang="en-US" dirty="0"/>
        </a:p>
      </dgm:t>
    </dgm:pt>
    <dgm:pt modelId="{C90C2AC2-E46E-4A84-BC2F-F0ED76A5F02D}" type="parTrans" cxnId="{D6CD6772-A1D3-4F17-A634-3208051B372A}">
      <dgm:prSet/>
      <dgm:spPr/>
      <dgm:t>
        <a:bodyPr/>
        <a:lstStyle/>
        <a:p>
          <a:endParaRPr lang="en-US"/>
        </a:p>
      </dgm:t>
    </dgm:pt>
    <dgm:pt modelId="{E0E3B58D-8D82-43D6-A13C-C3BE876B545D}" type="sibTrans" cxnId="{D6CD6772-A1D3-4F17-A634-3208051B372A}">
      <dgm:prSet/>
      <dgm:spPr/>
      <dgm:t>
        <a:bodyPr/>
        <a:lstStyle/>
        <a:p>
          <a:endParaRPr lang="en-US"/>
        </a:p>
      </dgm:t>
    </dgm:pt>
    <dgm:pt modelId="{167429F8-D884-437E-8C1E-4AD9BA682087}">
      <dgm:prSet/>
      <dgm:spPr/>
      <dgm:t>
        <a:bodyPr/>
        <a:lstStyle/>
        <a:p>
          <a:pPr rtl="0"/>
          <a:r>
            <a:rPr lang="en-US" dirty="0" smtClean="0"/>
            <a:t>The product of </a:t>
          </a:r>
          <a:r>
            <a:rPr lang="en-US" i="1" dirty="0" smtClean="0"/>
            <a:t>n</a:t>
          </a:r>
          <a:r>
            <a:rPr lang="en-US" dirty="0" smtClean="0"/>
            <a:t> harmonic oscillator partition functions, where </a:t>
          </a:r>
          <a:r>
            <a:rPr lang="en-US" i="1" dirty="0" smtClean="0"/>
            <a:t>n = 3N</a:t>
          </a:r>
          <a:r>
            <a:rPr lang="en-US" dirty="0" smtClean="0"/>
            <a:t> is the DOF</a:t>
          </a:r>
          <a:endParaRPr lang="en-US" i="1" dirty="0"/>
        </a:p>
      </dgm:t>
    </dgm:pt>
    <dgm:pt modelId="{A55D3623-1D0F-4195-A931-1E2B3FA9694A}" type="parTrans" cxnId="{C1DE07D6-27A6-41DA-B647-4A017E32B2E2}">
      <dgm:prSet/>
      <dgm:spPr/>
      <dgm:t>
        <a:bodyPr/>
        <a:lstStyle/>
        <a:p>
          <a:endParaRPr lang="en-US"/>
        </a:p>
      </dgm:t>
    </dgm:pt>
    <dgm:pt modelId="{C9C02858-3FD4-4278-A176-521B426896D0}" type="sibTrans" cxnId="{C1DE07D6-27A6-41DA-B647-4A017E32B2E2}">
      <dgm:prSet/>
      <dgm:spPr/>
      <dgm:t>
        <a:bodyPr/>
        <a:lstStyle/>
        <a:p>
          <a:endParaRPr lang="en-US"/>
        </a:p>
      </dgm:t>
    </dgm:pt>
    <dgm:pt modelId="{0065C836-5E8A-4362-A27E-00A4875772D2}">
      <dgm:prSet/>
      <dgm:spPr/>
      <dgm:t>
        <a:bodyPr/>
        <a:lstStyle/>
        <a:p>
          <a:pPr rtl="0"/>
          <a:r>
            <a:rPr lang="en-US" dirty="0" smtClean="0"/>
            <a:t>Calculate mean energy and heat capacity</a:t>
          </a:r>
          <a:endParaRPr lang="en-US" dirty="0"/>
        </a:p>
      </dgm:t>
    </dgm:pt>
    <dgm:pt modelId="{D1C19C5B-5221-480C-8983-1082AB71F40B}" type="parTrans" cxnId="{2FC2147E-23B2-4607-A38E-AD2A748E09DA}">
      <dgm:prSet/>
      <dgm:spPr/>
      <dgm:t>
        <a:bodyPr/>
        <a:lstStyle/>
        <a:p>
          <a:endParaRPr lang="en-US"/>
        </a:p>
      </dgm:t>
    </dgm:pt>
    <dgm:pt modelId="{11404511-7A0A-42F9-88EF-737BD3F2FE6B}" type="sibTrans" cxnId="{2FC2147E-23B2-4607-A38E-AD2A748E09DA}">
      <dgm:prSet/>
      <dgm:spPr/>
      <dgm:t>
        <a:bodyPr/>
        <a:lstStyle/>
        <a:p>
          <a:endParaRPr lang="en-US"/>
        </a:p>
      </dgm:t>
    </dgm:pt>
    <dgm:pt modelId="{185FFE99-72A7-4BEB-878B-EDB5D55874AF}">
      <dgm:prSet/>
      <dgm:spPr/>
      <dgm:t>
        <a:bodyPr/>
        <a:lstStyle/>
        <a:p>
          <a:pPr rtl="0"/>
          <a:r>
            <a:rPr lang="en-US" dirty="0" smtClean="0"/>
            <a:t>High temperature and low temperature limits</a:t>
          </a:r>
          <a:endParaRPr lang="en-US" dirty="0"/>
        </a:p>
      </dgm:t>
    </dgm:pt>
    <dgm:pt modelId="{D05E2B14-B1C5-4E3F-8B76-9BFB53A905AE}" type="parTrans" cxnId="{47B6FACC-F3A9-4757-9A01-84D8BDD359F5}">
      <dgm:prSet/>
      <dgm:spPr/>
      <dgm:t>
        <a:bodyPr/>
        <a:lstStyle/>
        <a:p>
          <a:endParaRPr lang="en-US"/>
        </a:p>
      </dgm:t>
    </dgm:pt>
    <dgm:pt modelId="{B5373549-65D6-4AB1-8708-245E2DD6B132}" type="sibTrans" cxnId="{47B6FACC-F3A9-4757-9A01-84D8BDD359F5}">
      <dgm:prSet/>
      <dgm:spPr/>
      <dgm:t>
        <a:bodyPr/>
        <a:lstStyle/>
        <a:p>
          <a:endParaRPr lang="en-US"/>
        </a:p>
      </dgm:t>
    </dgm:pt>
    <dgm:pt modelId="{83FE1039-1BA8-441E-B8E3-FADCA7FE8BCF}">
      <dgm:prSet/>
      <dgm:spPr/>
      <dgm:t>
        <a:bodyPr/>
        <a:lstStyle/>
        <a:p>
          <a:pPr rtl="0"/>
          <a:r>
            <a:rPr lang="en-US" dirty="0" smtClean="0"/>
            <a:t>Apply models of phonon density of states</a:t>
          </a:r>
          <a:endParaRPr lang="en-US" dirty="0"/>
        </a:p>
      </dgm:t>
    </dgm:pt>
    <dgm:pt modelId="{86D74F03-2D7C-4322-B54A-6C25A36A4260}" type="parTrans" cxnId="{2A119C69-3FCF-4B6A-BE5E-AF60666C0ECE}">
      <dgm:prSet/>
      <dgm:spPr/>
      <dgm:t>
        <a:bodyPr/>
        <a:lstStyle/>
        <a:p>
          <a:endParaRPr lang="en-US"/>
        </a:p>
      </dgm:t>
    </dgm:pt>
    <dgm:pt modelId="{726C0B73-1F96-4157-9706-BE9828245DCA}" type="sibTrans" cxnId="{2A119C69-3FCF-4B6A-BE5E-AF60666C0ECE}">
      <dgm:prSet/>
      <dgm:spPr/>
      <dgm:t>
        <a:bodyPr/>
        <a:lstStyle/>
        <a:p>
          <a:endParaRPr lang="en-US"/>
        </a:p>
      </dgm:t>
    </dgm:pt>
    <dgm:pt modelId="{CE54D41F-DEA5-4652-A002-8DCC0FCD5FFE}">
      <dgm:prSet/>
      <dgm:spPr/>
      <dgm:t>
        <a:bodyPr/>
        <a:lstStyle/>
        <a:p>
          <a:pPr rtl="0"/>
          <a:r>
            <a:rPr lang="en-US" dirty="0" smtClean="0"/>
            <a:t>Debye approximation</a:t>
          </a:r>
          <a:endParaRPr lang="en-US" dirty="0"/>
        </a:p>
      </dgm:t>
    </dgm:pt>
    <dgm:pt modelId="{AE47BB40-2D53-42D2-971E-62CFFB981040}" type="parTrans" cxnId="{99382F48-31F1-4F2A-A5C2-79570B99A9A3}">
      <dgm:prSet/>
      <dgm:spPr/>
      <dgm:t>
        <a:bodyPr/>
        <a:lstStyle/>
        <a:p>
          <a:endParaRPr lang="en-US"/>
        </a:p>
      </dgm:t>
    </dgm:pt>
    <dgm:pt modelId="{E70472DE-A405-40BB-860E-12973F9EF3B1}" type="sibTrans" cxnId="{99382F48-31F1-4F2A-A5C2-79570B99A9A3}">
      <dgm:prSet/>
      <dgm:spPr/>
      <dgm:t>
        <a:bodyPr/>
        <a:lstStyle/>
        <a:p>
          <a:endParaRPr lang="en-US"/>
        </a:p>
      </dgm:t>
    </dgm:pt>
    <dgm:pt modelId="{527ABBED-BDC1-4779-8C0E-1DF8381CE3BD}" type="pres">
      <dgm:prSet presAssocID="{301691D2-221A-43CF-97BC-FF529B911F00}" presName="Name0" presStyleCnt="0">
        <dgm:presLayoutVars>
          <dgm:dir/>
          <dgm:animLvl val="lvl"/>
          <dgm:resizeHandles val="exact"/>
        </dgm:presLayoutVars>
      </dgm:prSet>
      <dgm:spPr/>
      <dgm:t>
        <a:bodyPr/>
        <a:lstStyle/>
        <a:p>
          <a:endParaRPr lang="en-US"/>
        </a:p>
      </dgm:t>
    </dgm:pt>
    <dgm:pt modelId="{C29CBDEB-C984-43F4-B2FC-5FFCBB0D454D}" type="pres">
      <dgm:prSet presAssocID="{83FE1039-1BA8-441E-B8E3-FADCA7FE8BCF}" presName="boxAndChildren" presStyleCnt="0"/>
      <dgm:spPr/>
    </dgm:pt>
    <dgm:pt modelId="{9C6313DF-4B11-4A45-BA56-DF1E0B2BC966}" type="pres">
      <dgm:prSet presAssocID="{83FE1039-1BA8-441E-B8E3-FADCA7FE8BCF}" presName="parentTextBox" presStyleLbl="node1" presStyleIdx="0" presStyleCnt="4"/>
      <dgm:spPr/>
      <dgm:t>
        <a:bodyPr/>
        <a:lstStyle/>
        <a:p>
          <a:endParaRPr lang="en-US"/>
        </a:p>
      </dgm:t>
    </dgm:pt>
    <dgm:pt modelId="{128DDF91-D438-4FE0-87E4-D4B37B4B7B65}" type="pres">
      <dgm:prSet presAssocID="{83FE1039-1BA8-441E-B8E3-FADCA7FE8BCF}" presName="entireBox" presStyleLbl="node1" presStyleIdx="0" presStyleCnt="4"/>
      <dgm:spPr/>
      <dgm:t>
        <a:bodyPr/>
        <a:lstStyle/>
        <a:p>
          <a:endParaRPr lang="en-US"/>
        </a:p>
      </dgm:t>
    </dgm:pt>
    <dgm:pt modelId="{FAC32EDC-5943-4949-BC02-428B8C737A9A}" type="pres">
      <dgm:prSet presAssocID="{83FE1039-1BA8-441E-B8E3-FADCA7FE8BCF}" presName="descendantBox" presStyleCnt="0"/>
      <dgm:spPr/>
    </dgm:pt>
    <dgm:pt modelId="{E9970409-0B87-4047-8A5C-B48273B0DEFD}" type="pres">
      <dgm:prSet presAssocID="{CE54D41F-DEA5-4652-A002-8DCC0FCD5FFE}" presName="childTextBox" presStyleLbl="fgAccFollowNode1" presStyleIdx="0" presStyleCnt="4">
        <dgm:presLayoutVars>
          <dgm:bulletEnabled val="1"/>
        </dgm:presLayoutVars>
      </dgm:prSet>
      <dgm:spPr/>
      <dgm:t>
        <a:bodyPr/>
        <a:lstStyle/>
        <a:p>
          <a:endParaRPr lang="en-US"/>
        </a:p>
      </dgm:t>
    </dgm:pt>
    <dgm:pt modelId="{0DFFAB71-C067-42B9-9A2B-EB62E583996D}" type="pres">
      <dgm:prSet presAssocID="{11404511-7A0A-42F9-88EF-737BD3F2FE6B}" presName="sp" presStyleCnt="0"/>
      <dgm:spPr/>
    </dgm:pt>
    <dgm:pt modelId="{60C82C9E-C121-49FA-8B9B-9A0870606724}" type="pres">
      <dgm:prSet presAssocID="{0065C836-5E8A-4362-A27E-00A4875772D2}" presName="arrowAndChildren" presStyleCnt="0"/>
      <dgm:spPr/>
    </dgm:pt>
    <dgm:pt modelId="{8719B89A-5C67-4A00-9E54-3068B1D6C355}" type="pres">
      <dgm:prSet presAssocID="{0065C836-5E8A-4362-A27E-00A4875772D2}" presName="parentTextArrow" presStyleLbl="node1" presStyleIdx="0" presStyleCnt="4"/>
      <dgm:spPr/>
      <dgm:t>
        <a:bodyPr/>
        <a:lstStyle/>
        <a:p>
          <a:endParaRPr lang="en-US"/>
        </a:p>
      </dgm:t>
    </dgm:pt>
    <dgm:pt modelId="{7A069F37-A8AA-448E-9B30-D78A99DC473F}" type="pres">
      <dgm:prSet presAssocID="{0065C836-5E8A-4362-A27E-00A4875772D2}" presName="arrow" presStyleLbl="node1" presStyleIdx="1" presStyleCnt="4"/>
      <dgm:spPr/>
      <dgm:t>
        <a:bodyPr/>
        <a:lstStyle/>
        <a:p>
          <a:endParaRPr lang="en-US"/>
        </a:p>
      </dgm:t>
    </dgm:pt>
    <dgm:pt modelId="{AE6F4114-4B88-41EB-99D4-2356918A8362}" type="pres">
      <dgm:prSet presAssocID="{0065C836-5E8A-4362-A27E-00A4875772D2}" presName="descendantArrow" presStyleCnt="0"/>
      <dgm:spPr/>
    </dgm:pt>
    <dgm:pt modelId="{C5E17888-ACF4-4C3C-A29B-4FCB79A19456}" type="pres">
      <dgm:prSet presAssocID="{185FFE99-72A7-4BEB-878B-EDB5D55874AF}" presName="childTextArrow" presStyleLbl="fgAccFollowNode1" presStyleIdx="1" presStyleCnt="4">
        <dgm:presLayoutVars>
          <dgm:bulletEnabled val="1"/>
        </dgm:presLayoutVars>
      </dgm:prSet>
      <dgm:spPr/>
      <dgm:t>
        <a:bodyPr/>
        <a:lstStyle/>
        <a:p>
          <a:endParaRPr lang="en-US"/>
        </a:p>
      </dgm:t>
    </dgm:pt>
    <dgm:pt modelId="{B97A1009-10A5-490F-B875-AA646A23FC5D}" type="pres">
      <dgm:prSet presAssocID="{E0E3B58D-8D82-43D6-A13C-C3BE876B545D}" presName="sp" presStyleCnt="0"/>
      <dgm:spPr/>
    </dgm:pt>
    <dgm:pt modelId="{DC1794CB-D706-44F3-99CF-FDE5705820AD}" type="pres">
      <dgm:prSet presAssocID="{5854B03E-7526-4328-AE76-E0BD96B0BDE4}" presName="arrowAndChildren" presStyleCnt="0"/>
      <dgm:spPr/>
    </dgm:pt>
    <dgm:pt modelId="{580640C6-DB0E-4EE6-B209-285364E82494}" type="pres">
      <dgm:prSet presAssocID="{5854B03E-7526-4328-AE76-E0BD96B0BDE4}" presName="parentTextArrow" presStyleLbl="node1" presStyleIdx="1" presStyleCnt="4"/>
      <dgm:spPr/>
      <dgm:t>
        <a:bodyPr/>
        <a:lstStyle/>
        <a:p>
          <a:endParaRPr lang="en-US"/>
        </a:p>
      </dgm:t>
    </dgm:pt>
    <dgm:pt modelId="{1B4DC216-40B9-49D2-8CBE-0A9724124A5D}" type="pres">
      <dgm:prSet presAssocID="{5854B03E-7526-4328-AE76-E0BD96B0BDE4}" presName="arrow" presStyleLbl="node1" presStyleIdx="2" presStyleCnt="4"/>
      <dgm:spPr/>
      <dgm:t>
        <a:bodyPr/>
        <a:lstStyle/>
        <a:p>
          <a:endParaRPr lang="en-US"/>
        </a:p>
      </dgm:t>
    </dgm:pt>
    <dgm:pt modelId="{5AC6E945-C231-4279-A999-829D5ED1B3FA}" type="pres">
      <dgm:prSet presAssocID="{5854B03E-7526-4328-AE76-E0BD96B0BDE4}" presName="descendantArrow" presStyleCnt="0"/>
      <dgm:spPr/>
    </dgm:pt>
    <dgm:pt modelId="{1BBB2A78-6F46-4D60-A9D2-C7EE2F99DFEA}" type="pres">
      <dgm:prSet presAssocID="{167429F8-D884-437E-8C1E-4AD9BA682087}" presName="childTextArrow" presStyleLbl="fgAccFollowNode1" presStyleIdx="2" presStyleCnt="4">
        <dgm:presLayoutVars>
          <dgm:bulletEnabled val="1"/>
        </dgm:presLayoutVars>
      </dgm:prSet>
      <dgm:spPr/>
      <dgm:t>
        <a:bodyPr/>
        <a:lstStyle/>
        <a:p>
          <a:endParaRPr lang="en-US"/>
        </a:p>
      </dgm:t>
    </dgm:pt>
    <dgm:pt modelId="{EFEE96EF-789E-45F4-86DD-A668FF5D1D0C}" type="pres">
      <dgm:prSet presAssocID="{54B73E32-37D4-4574-978B-1F6B37548F11}" presName="sp" presStyleCnt="0"/>
      <dgm:spPr/>
    </dgm:pt>
    <dgm:pt modelId="{AA81E660-DF03-443E-9B63-473AE11C136E}" type="pres">
      <dgm:prSet presAssocID="{D5E2F758-B938-4562-B5DD-D0E8BD69F114}" presName="arrowAndChildren" presStyleCnt="0"/>
      <dgm:spPr/>
    </dgm:pt>
    <dgm:pt modelId="{F5280386-5E3F-4B47-BFB8-738D627C4988}" type="pres">
      <dgm:prSet presAssocID="{D5E2F758-B938-4562-B5DD-D0E8BD69F114}" presName="parentTextArrow" presStyleLbl="node1" presStyleIdx="2" presStyleCnt="4"/>
      <dgm:spPr/>
      <dgm:t>
        <a:bodyPr/>
        <a:lstStyle/>
        <a:p>
          <a:endParaRPr lang="en-US"/>
        </a:p>
      </dgm:t>
    </dgm:pt>
    <dgm:pt modelId="{4D8D0793-5BA6-4C3F-82A1-3D8742461954}" type="pres">
      <dgm:prSet presAssocID="{D5E2F758-B938-4562-B5DD-D0E8BD69F114}" presName="arrow" presStyleLbl="node1" presStyleIdx="3" presStyleCnt="4"/>
      <dgm:spPr/>
      <dgm:t>
        <a:bodyPr/>
        <a:lstStyle/>
        <a:p>
          <a:endParaRPr lang="en-US"/>
        </a:p>
      </dgm:t>
    </dgm:pt>
    <dgm:pt modelId="{28A4ECD0-2D99-4B1C-B2A4-2168ED22A339}" type="pres">
      <dgm:prSet presAssocID="{D5E2F758-B938-4562-B5DD-D0E8BD69F114}" presName="descendantArrow" presStyleCnt="0"/>
      <dgm:spPr/>
    </dgm:pt>
    <dgm:pt modelId="{94B9398B-C352-42FC-9A18-1361BFA1D78C}" type="pres">
      <dgm:prSet presAssocID="{B0094321-25FA-4412-889D-C75E2900F516}" presName="childTextArrow" presStyleLbl="fgAccFollowNode1" presStyleIdx="3" presStyleCnt="4">
        <dgm:presLayoutVars>
          <dgm:bulletEnabled val="1"/>
        </dgm:presLayoutVars>
      </dgm:prSet>
      <dgm:spPr/>
      <dgm:t>
        <a:bodyPr/>
        <a:lstStyle/>
        <a:p>
          <a:endParaRPr lang="en-US"/>
        </a:p>
      </dgm:t>
    </dgm:pt>
  </dgm:ptLst>
  <dgm:cxnLst>
    <dgm:cxn modelId="{B766F83C-A538-4301-B14A-19163C8708E6}" type="presOf" srcId="{5854B03E-7526-4328-AE76-E0BD96B0BDE4}" destId="{1B4DC216-40B9-49D2-8CBE-0A9724124A5D}" srcOrd="1" destOrd="0" presId="urn:microsoft.com/office/officeart/2005/8/layout/process4"/>
    <dgm:cxn modelId="{1BDB67DE-AA6D-4DCB-9840-EE1384586899}" type="presOf" srcId="{0065C836-5E8A-4362-A27E-00A4875772D2}" destId="{7A069F37-A8AA-448E-9B30-D78A99DC473F}" srcOrd="1" destOrd="0" presId="urn:microsoft.com/office/officeart/2005/8/layout/process4"/>
    <dgm:cxn modelId="{F51F904F-7C25-4AEB-BF1F-23FF76DAE50C}" type="presOf" srcId="{B0094321-25FA-4412-889D-C75E2900F516}" destId="{94B9398B-C352-42FC-9A18-1361BFA1D78C}" srcOrd="0" destOrd="0" presId="urn:microsoft.com/office/officeart/2005/8/layout/process4"/>
    <dgm:cxn modelId="{23E0775D-B736-4A7D-8579-932D36A072CF}" srcId="{301691D2-221A-43CF-97BC-FF529B911F00}" destId="{D5E2F758-B938-4562-B5DD-D0E8BD69F114}" srcOrd="0" destOrd="0" parTransId="{2CA72818-5174-4AE1-B7AA-8A0276872CC2}" sibTransId="{54B73E32-37D4-4574-978B-1F6B37548F11}"/>
    <dgm:cxn modelId="{4AC32DC6-B90A-47D1-9D48-0B8DFF70B66A}" type="presOf" srcId="{301691D2-221A-43CF-97BC-FF529B911F00}" destId="{527ABBED-BDC1-4779-8C0E-1DF8381CE3BD}" srcOrd="0" destOrd="0" presId="urn:microsoft.com/office/officeart/2005/8/layout/process4"/>
    <dgm:cxn modelId="{72B04454-F18C-4FC5-9842-02D71E7BCEF0}" type="presOf" srcId="{185FFE99-72A7-4BEB-878B-EDB5D55874AF}" destId="{C5E17888-ACF4-4C3C-A29B-4FCB79A19456}" srcOrd="0" destOrd="0" presId="urn:microsoft.com/office/officeart/2005/8/layout/process4"/>
    <dgm:cxn modelId="{D6CD6772-A1D3-4F17-A634-3208051B372A}" srcId="{301691D2-221A-43CF-97BC-FF529B911F00}" destId="{5854B03E-7526-4328-AE76-E0BD96B0BDE4}" srcOrd="1" destOrd="0" parTransId="{C90C2AC2-E46E-4A84-BC2F-F0ED76A5F02D}" sibTransId="{E0E3B58D-8D82-43D6-A13C-C3BE876B545D}"/>
    <dgm:cxn modelId="{E5C476AE-A550-47D7-9740-C9A7B472E99E}" srcId="{D5E2F758-B938-4562-B5DD-D0E8BD69F114}" destId="{B0094321-25FA-4412-889D-C75E2900F516}" srcOrd="0" destOrd="0" parTransId="{E079487C-66C7-4872-AD41-C8E6D1F45CEA}" sibTransId="{ACACD8EF-34C7-45EB-AA4B-A874D7C70BEB}"/>
    <dgm:cxn modelId="{2FC2147E-23B2-4607-A38E-AD2A748E09DA}" srcId="{301691D2-221A-43CF-97BC-FF529B911F00}" destId="{0065C836-5E8A-4362-A27E-00A4875772D2}" srcOrd="2" destOrd="0" parTransId="{D1C19C5B-5221-480C-8983-1082AB71F40B}" sibTransId="{11404511-7A0A-42F9-88EF-737BD3F2FE6B}"/>
    <dgm:cxn modelId="{2A119C69-3FCF-4B6A-BE5E-AF60666C0ECE}" srcId="{301691D2-221A-43CF-97BC-FF529B911F00}" destId="{83FE1039-1BA8-441E-B8E3-FADCA7FE8BCF}" srcOrd="3" destOrd="0" parTransId="{86D74F03-2D7C-4322-B54A-6C25A36A4260}" sibTransId="{726C0B73-1F96-4157-9706-BE9828245DCA}"/>
    <dgm:cxn modelId="{99382F48-31F1-4F2A-A5C2-79570B99A9A3}" srcId="{83FE1039-1BA8-441E-B8E3-FADCA7FE8BCF}" destId="{CE54D41F-DEA5-4652-A002-8DCC0FCD5FFE}" srcOrd="0" destOrd="0" parTransId="{AE47BB40-2D53-42D2-971E-62CFFB981040}" sibTransId="{E70472DE-A405-40BB-860E-12973F9EF3B1}"/>
    <dgm:cxn modelId="{47B6FACC-F3A9-4757-9A01-84D8BDD359F5}" srcId="{0065C836-5E8A-4362-A27E-00A4875772D2}" destId="{185FFE99-72A7-4BEB-878B-EDB5D55874AF}" srcOrd="0" destOrd="0" parTransId="{D05E2B14-B1C5-4E3F-8B76-9BFB53A905AE}" sibTransId="{B5373549-65D6-4AB1-8708-245E2DD6B132}"/>
    <dgm:cxn modelId="{D4D3AF90-9C6E-4F59-A212-18FEA1F0BA02}" type="presOf" srcId="{CE54D41F-DEA5-4652-A002-8DCC0FCD5FFE}" destId="{E9970409-0B87-4047-8A5C-B48273B0DEFD}" srcOrd="0" destOrd="0" presId="urn:microsoft.com/office/officeart/2005/8/layout/process4"/>
    <dgm:cxn modelId="{A5666761-7290-4062-9478-A81286A6C4CE}" type="presOf" srcId="{D5E2F758-B938-4562-B5DD-D0E8BD69F114}" destId="{4D8D0793-5BA6-4C3F-82A1-3D8742461954}" srcOrd="1" destOrd="0" presId="urn:microsoft.com/office/officeart/2005/8/layout/process4"/>
    <dgm:cxn modelId="{9874C8E9-26C3-4362-91CB-DB208E527CD9}" type="presOf" srcId="{83FE1039-1BA8-441E-B8E3-FADCA7FE8BCF}" destId="{9C6313DF-4B11-4A45-BA56-DF1E0B2BC966}" srcOrd="0" destOrd="0" presId="urn:microsoft.com/office/officeart/2005/8/layout/process4"/>
    <dgm:cxn modelId="{C1DE07D6-27A6-41DA-B647-4A017E32B2E2}" srcId="{5854B03E-7526-4328-AE76-E0BD96B0BDE4}" destId="{167429F8-D884-437E-8C1E-4AD9BA682087}" srcOrd="0" destOrd="0" parTransId="{A55D3623-1D0F-4195-A931-1E2B3FA9694A}" sibTransId="{C9C02858-3FD4-4278-A176-521B426896D0}"/>
    <dgm:cxn modelId="{307EE243-CE79-426A-AC4A-BBF0E6F83960}" type="presOf" srcId="{83FE1039-1BA8-441E-B8E3-FADCA7FE8BCF}" destId="{128DDF91-D438-4FE0-87E4-D4B37B4B7B65}" srcOrd="1" destOrd="0" presId="urn:microsoft.com/office/officeart/2005/8/layout/process4"/>
    <dgm:cxn modelId="{C984BA2B-A6D4-4277-AE58-4C64B69A61BF}" type="presOf" srcId="{D5E2F758-B938-4562-B5DD-D0E8BD69F114}" destId="{F5280386-5E3F-4B47-BFB8-738D627C4988}" srcOrd="0" destOrd="0" presId="urn:microsoft.com/office/officeart/2005/8/layout/process4"/>
    <dgm:cxn modelId="{2CB51DD1-907D-4183-B09A-25605205711B}" type="presOf" srcId="{0065C836-5E8A-4362-A27E-00A4875772D2}" destId="{8719B89A-5C67-4A00-9E54-3068B1D6C355}" srcOrd="0" destOrd="0" presId="urn:microsoft.com/office/officeart/2005/8/layout/process4"/>
    <dgm:cxn modelId="{3BA1EED5-FC9F-4C7E-BF0E-9BE98765E94E}" type="presOf" srcId="{5854B03E-7526-4328-AE76-E0BD96B0BDE4}" destId="{580640C6-DB0E-4EE6-B209-285364E82494}" srcOrd="0" destOrd="0" presId="urn:microsoft.com/office/officeart/2005/8/layout/process4"/>
    <dgm:cxn modelId="{F0E62C42-6C51-46B9-896A-43C11327D4B5}" type="presOf" srcId="{167429F8-D884-437E-8C1E-4AD9BA682087}" destId="{1BBB2A78-6F46-4D60-A9D2-C7EE2F99DFEA}" srcOrd="0" destOrd="0" presId="urn:microsoft.com/office/officeart/2005/8/layout/process4"/>
    <dgm:cxn modelId="{DF75E289-7D1E-40F2-8612-BE25A35CA70E}" type="presParOf" srcId="{527ABBED-BDC1-4779-8C0E-1DF8381CE3BD}" destId="{C29CBDEB-C984-43F4-B2FC-5FFCBB0D454D}" srcOrd="0" destOrd="0" presId="urn:microsoft.com/office/officeart/2005/8/layout/process4"/>
    <dgm:cxn modelId="{8330843D-DF74-4CE7-9889-0E051D0F683A}" type="presParOf" srcId="{C29CBDEB-C984-43F4-B2FC-5FFCBB0D454D}" destId="{9C6313DF-4B11-4A45-BA56-DF1E0B2BC966}" srcOrd="0" destOrd="0" presId="urn:microsoft.com/office/officeart/2005/8/layout/process4"/>
    <dgm:cxn modelId="{9136E73C-937C-4673-AEE1-361C26224CDE}" type="presParOf" srcId="{C29CBDEB-C984-43F4-B2FC-5FFCBB0D454D}" destId="{128DDF91-D438-4FE0-87E4-D4B37B4B7B65}" srcOrd="1" destOrd="0" presId="urn:microsoft.com/office/officeart/2005/8/layout/process4"/>
    <dgm:cxn modelId="{35833E69-4AF0-4E5F-AB78-89A7C3FD6E37}" type="presParOf" srcId="{C29CBDEB-C984-43F4-B2FC-5FFCBB0D454D}" destId="{FAC32EDC-5943-4949-BC02-428B8C737A9A}" srcOrd="2" destOrd="0" presId="urn:microsoft.com/office/officeart/2005/8/layout/process4"/>
    <dgm:cxn modelId="{CAC0C19C-76D3-4A0D-931B-8A2AEF44294A}" type="presParOf" srcId="{FAC32EDC-5943-4949-BC02-428B8C737A9A}" destId="{E9970409-0B87-4047-8A5C-B48273B0DEFD}" srcOrd="0" destOrd="0" presId="urn:microsoft.com/office/officeart/2005/8/layout/process4"/>
    <dgm:cxn modelId="{DC0B11FC-D0DC-4F01-8B66-9C73777E8200}" type="presParOf" srcId="{527ABBED-BDC1-4779-8C0E-1DF8381CE3BD}" destId="{0DFFAB71-C067-42B9-9A2B-EB62E583996D}" srcOrd="1" destOrd="0" presId="urn:microsoft.com/office/officeart/2005/8/layout/process4"/>
    <dgm:cxn modelId="{AD18892C-FA79-425F-A02C-AA0B19662E5D}" type="presParOf" srcId="{527ABBED-BDC1-4779-8C0E-1DF8381CE3BD}" destId="{60C82C9E-C121-49FA-8B9B-9A0870606724}" srcOrd="2" destOrd="0" presId="urn:microsoft.com/office/officeart/2005/8/layout/process4"/>
    <dgm:cxn modelId="{CEC6270E-E845-4BD9-9E60-F821AE83E2A1}" type="presParOf" srcId="{60C82C9E-C121-49FA-8B9B-9A0870606724}" destId="{8719B89A-5C67-4A00-9E54-3068B1D6C355}" srcOrd="0" destOrd="0" presId="urn:microsoft.com/office/officeart/2005/8/layout/process4"/>
    <dgm:cxn modelId="{C1AE4E5E-AD38-4EE9-9394-C47238CABECF}" type="presParOf" srcId="{60C82C9E-C121-49FA-8B9B-9A0870606724}" destId="{7A069F37-A8AA-448E-9B30-D78A99DC473F}" srcOrd="1" destOrd="0" presId="urn:microsoft.com/office/officeart/2005/8/layout/process4"/>
    <dgm:cxn modelId="{574597E5-AD7E-4F95-8BE6-9A54DBA287D8}" type="presParOf" srcId="{60C82C9E-C121-49FA-8B9B-9A0870606724}" destId="{AE6F4114-4B88-41EB-99D4-2356918A8362}" srcOrd="2" destOrd="0" presId="urn:microsoft.com/office/officeart/2005/8/layout/process4"/>
    <dgm:cxn modelId="{8A7A1FD9-BAFA-47E6-B132-86E351708796}" type="presParOf" srcId="{AE6F4114-4B88-41EB-99D4-2356918A8362}" destId="{C5E17888-ACF4-4C3C-A29B-4FCB79A19456}" srcOrd="0" destOrd="0" presId="urn:microsoft.com/office/officeart/2005/8/layout/process4"/>
    <dgm:cxn modelId="{16C077DC-9B5B-4D16-9CAC-E8CD4D9AC84C}" type="presParOf" srcId="{527ABBED-BDC1-4779-8C0E-1DF8381CE3BD}" destId="{B97A1009-10A5-490F-B875-AA646A23FC5D}" srcOrd="3" destOrd="0" presId="urn:microsoft.com/office/officeart/2005/8/layout/process4"/>
    <dgm:cxn modelId="{8B63BEC0-47F6-473E-9E98-97DA340DF53D}" type="presParOf" srcId="{527ABBED-BDC1-4779-8C0E-1DF8381CE3BD}" destId="{DC1794CB-D706-44F3-99CF-FDE5705820AD}" srcOrd="4" destOrd="0" presId="urn:microsoft.com/office/officeart/2005/8/layout/process4"/>
    <dgm:cxn modelId="{88230C8B-2024-4A1E-8B91-99A02E9BB418}" type="presParOf" srcId="{DC1794CB-D706-44F3-99CF-FDE5705820AD}" destId="{580640C6-DB0E-4EE6-B209-285364E82494}" srcOrd="0" destOrd="0" presId="urn:microsoft.com/office/officeart/2005/8/layout/process4"/>
    <dgm:cxn modelId="{BC58C6B5-23A3-46D4-B2E4-362B63C574BD}" type="presParOf" srcId="{DC1794CB-D706-44F3-99CF-FDE5705820AD}" destId="{1B4DC216-40B9-49D2-8CBE-0A9724124A5D}" srcOrd="1" destOrd="0" presId="urn:microsoft.com/office/officeart/2005/8/layout/process4"/>
    <dgm:cxn modelId="{1F1E49F7-0CC3-4A86-BBBA-0A62D0235B5E}" type="presParOf" srcId="{DC1794CB-D706-44F3-99CF-FDE5705820AD}" destId="{5AC6E945-C231-4279-A999-829D5ED1B3FA}" srcOrd="2" destOrd="0" presId="urn:microsoft.com/office/officeart/2005/8/layout/process4"/>
    <dgm:cxn modelId="{02BF9245-73FD-4046-BA81-CAF4B09013ED}" type="presParOf" srcId="{5AC6E945-C231-4279-A999-829D5ED1B3FA}" destId="{1BBB2A78-6F46-4D60-A9D2-C7EE2F99DFEA}" srcOrd="0" destOrd="0" presId="urn:microsoft.com/office/officeart/2005/8/layout/process4"/>
    <dgm:cxn modelId="{7C9E934F-1ACF-4966-B9D2-EBE0489C3C41}" type="presParOf" srcId="{527ABBED-BDC1-4779-8C0E-1DF8381CE3BD}" destId="{EFEE96EF-789E-45F4-86DD-A668FF5D1D0C}" srcOrd="5" destOrd="0" presId="urn:microsoft.com/office/officeart/2005/8/layout/process4"/>
    <dgm:cxn modelId="{56559B01-1911-41D0-B5CC-87DDCB13ED92}" type="presParOf" srcId="{527ABBED-BDC1-4779-8C0E-1DF8381CE3BD}" destId="{AA81E660-DF03-443E-9B63-473AE11C136E}" srcOrd="6" destOrd="0" presId="urn:microsoft.com/office/officeart/2005/8/layout/process4"/>
    <dgm:cxn modelId="{6CAA324A-46DE-4834-B8FC-D990DEA0EE9E}" type="presParOf" srcId="{AA81E660-DF03-443E-9B63-473AE11C136E}" destId="{F5280386-5E3F-4B47-BFB8-738D627C4988}" srcOrd="0" destOrd="0" presId="urn:microsoft.com/office/officeart/2005/8/layout/process4"/>
    <dgm:cxn modelId="{4D2BF7B3-16CA-4AA3-A70D-330429D2D0CC}" type="presParOf" srcId="{AA81E660-DF03-443E-9B63-473AE11C136E}" destId="{4D8D0793-5BA6-4C3F-82A1-3D8742461954}" srcOrd="1" destOrd="0" presId="urn:microsoft.com/office/officeart/2005/8/layout/process4"/>
    <dgm:cxn modelId="{2763E9A9-AECA-4678-9EA7-682ED87DAB45}" type="presParOf" srcId="{AA81E660-DF03-443E-9B63-473AE11C136E}" destId="{28A4ECD0-2D99-4B1C-B2A4-2168ED22A339}" srcOrd="2" destOrd="0" presId="urn:microsoft.com/office/officeart/2005/8/layout/process4"/>
    <dgm:cxn modelId="{6D20C723-30B0-48F7-B4E3-215B988A1452}" type="presParOf" srcId="{28A4ECD0-2D99-4B1C-B2A4-2168ED22A339}" destId="{94B9398B-C352-42FC-9A18-1361BFA1D78C}"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28DDF91-D438-4FE0-87E4-D4B37B4B7B65}">
      <dsp:nvSpPr>
        <dsp:cNvPr id="0" name=""/>
        <dsp:cNvSpPr/>
      </dsp:nvSpPr>
      <dsp:spPr>
        <a:xfrm>
          <a:off x="0" y="4000032"/>
          <a:ext cx="8229600" cy="875109"/>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Apply models of phonon density of states</a:t>
          </a:r>
          <a:endParaRPr lang="en-US" sz="1700" kern="1200" dirty="0"/>
        </a:p>
      </dsp:txBody>
      <dsp:txXfrm>
        <a:off x="0" y="4000032"/>
        <a:ext cx="8229600" cy="472559"/>
      </dsp:txXfrm>
    </dsp:sp>
    <dsp:sp modelId="{E9970409-0B87-4047-8A5C-B48273B0DEFD}">
      <dsp:nvSpPr>
        <dsp:cNvPr id="0" name=""/>
        <dsp:cNvSpPr/>
      </dsp:nvSpPr>
      <dsp:spPr>
        <a:xfrm>
          <a:off x="0" y="4455089"/>
          <a:ext cx="8229600" cy="402550"/>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kern="1200" dirty="0" smtClean="0"/>
            <a:t>Debye approximation</a:t>
          </a:r>
          <a:endParaRPr lang="en-US" sz="1600" kern="1200" dirty="0"/>
        </a:p>
      </dsp:txBody>
      <dsp:txXfrm>
        <a:off x="0" y="4455089"/>
        <a:ext cx="8229600" cy="402550"/>
      </dsp:txXfrm>
    </dsp:sp>
    <dsp:sp modelId="{7A069F37-A8AA-448E-9B30-D78A99DC473F}">
      <dsp:nvSpPr>
        <dsp:cNvPr id="0" name=""/>
        <dsp:cNvSpPr/>
      </dsp:nvSpPr>
      <dsp:spPr>
        <a:xfrm rot="10800000">
          <a:off x="0" y="2667241"/>
          <a:ext cx="8229600" cy="1345918"/>
        </a:xfrm>
        <a:prstGeom prst="upArrowCallou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Calculate mean energy and heat capacity</a:t>
          </a:r>
          <a:endParaRPr lang="en-US" sz="1700" kern="1200" dirty="0"/>
        </a:p>
      </dsp:txBody>
      <dsp:txXfrm>
        <a:off x="0" y="2667241"/>
        <a:ext cx="8229600" cy="472417"/>
      </dsp:txXfrm>
    </dsp:sp>
    <dsp:sp modelId="{C5E17888-ACF4-4C3C-A29B-4FCB79A19456}">
      <dsp:nvSpPr>
        <dsp:cNvPr id="0" name=""/>
        <dsp:cNvSpPr/>
      </dsp:nvSpPr>
      <dsp:spPr>
        <a:xfrm>
          <a:off x="0" y="3139658"/>
          <a:ext cx="8229600" cy="402429"/>
        </a:xfrm>
        <a:prstGeom prst="rect">
          <a:avLst/>
        </a:prstGeom>
        <a:solidFill>
          <a:schemeClr val="accent3">
            <a:tint val="40000"/>
            <a:alpha val="90000"/>
            <a:hueOff val="0"/>
            <a:satOff val="0"/>
            <a:lumOff val="0"/>
            <a:alphaOff val="0"/>
          </a:scheme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kern="1200" dirty="0" smtClean="0"/>
            <a:t>High temperature and low temperature limits</a:t>
          </a:r>
          <a:endParaRPr lang="en-US" sz="1600" kern="1200" dirty="0"/>
        </a:p>
      </dsp:txBody>
      <dsp:txXfrm>
        <a:off x="0" y="3139658"/>
        <a:ext cx="8229600" cy="402429"/>
      </dsp:txXfrm>
    </dsp:sp>
    <dsp:sp modelId="{1B4DC216-40B9-49D2-8CBE-0A9724124A5D}">
      <dsp:nvSpPr>
        <dsp:cNvPr id="0" name=""/>
        <dsp:cNvSpPr/>
      </dsp:nvSpPr>
      <dsp:spPr>
        <a:xfrm rot="10800000">
          <a:off x="0" y="1334449"/>
          <a:ext cx="8229600" cy="1345918"/>
        </a:xfrm>
        <a:prstGeom prst="upArrowCallout">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Solve the partition function</a:t>
          </a:r>
          <a:endParaRPr lang="en-US" sz="1700" kern="1200" dirty="0"/>
        </a:p>
      </dsp:txBody>
      <dsp:txXfrm>
        <a:off x="0" y="1334449"/>
        <a:ext cx="8229600" cy="472417"/>
      </dsp:txXfrm>
    </dsp:sp>
    <dsp:sp modelId="{1BBB2A78-6F46-4D60-A9D2-C7EE2F99DFEA}">
      <dsp:nvSpPr>
        <dsp:cNvPr id="0" name=""/>
        <dsp:cNvSpPr/>
      </dsp:nvSpPr>
      <dsp:spPr>
        <a:xfrm>
          <a:off x="0" y="1806866"/>
          <a:ext cx="8229600" cy="402429"/>
        </a:xfrm>
        <a:prstGeom prst="rect">
          <a:avLst/>
        </a:prstGeom>
        <a:solidFill>
          <a:schemeClr val="accent4">
            <a:tint val="40000"/>
            <a:alpha val="90000"/>
            <a:hueOff val="0"/>
            <a:satOff val="0"/>
            <a:lumOff val="0"/>
            <a:alphaOff val="0"/>
          </a:schemeClr>
        </a:solidFill>
        <a:ln w="9525" cap="flat" cmpd="sng" algn="ctr">
          <a:solidFill>
            <a:schemeClr val="accent4">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kern="1200" dirty="0" smtClean="0"/>
            <a:t>The product of </a:t>
          </a:r>
          <a:r>
            <a:rPr lang="en-US" sz="1600" i="1" kern="1200" dirty="0" smtClean="0"/>
            <a:t>n</a:t>
          </a:r>
          <a:r>
            <a:rPr lang="en-US" sz="1600" kern="1200" dirty="0" smtClean="0"/>
            <a:t> harmonic oscillator partition functions, where </a:t>
          </a:r>
          <a:r>
            <a:rPr lang="en-US" sz="1600" i="1" kern="1200" dirty="0" smtClean="0"/>
            <a:t>n = 3N</a:t>
          </a:r>
          <a:r>
            <a:rPr lang="en-US" sz="1600" kern="1200" dirty="0" smtClean="0"/>
            <a:t> is the DOF</a:t>
          </a:r>
          <a:endParaRPr lang="en-US" sz="1600" i="1" kern="1200" dirty="0"/>
        </a:p>
      </dsp:txBody>
      <dsp:txXfrm>
        <a:off x="0" y="1806866"/>
        <a:ext cx="8229600" cy="402429"/>
      </dsp:txXfrm>
    </dsp:sp>
    <dsp:sp modelId="{4D8D0793-5BA6-4C3F-82A1-3D8742461954}">
      <dsp:nvSpPr>
        <dsp:cNvPr id="0" name=""/>
        <dsp:cNvSpPr/>
      </dsp:nvSpPr>
      <dsp:spPr>
        <a:xfrm rot="10800000">
          <a:off x="0" y="1657"/>
          <a:ext cx="8229600" cy="1345918"/>
        </a:xfrm>
        <a:prstGeom prst="upArrowCallout">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rtl="0">
            <a:lnSpc>
              <a:spcPct val="90000"/>
            </a:lnSpc>
            <a:spcBef>
              <a:spcPct val="0"/>
            </a:spcBef>
            <a:spcAft>
              <a:spcPct val="35000"/>
            </a:spcAft>
          </a:pPr>
          <a:r>
            <a:rPr lang="en-US" sz="1700" kern="1200" dirty="0" smtClean="0"/>
            <a:t>Construct generalized coordinates</a:t>
          </a:r>
          <a:endParaRPr lang="en-US" sz="1700" kern="1200" dirty="0"/>
        </a:p>
      </dsp:txBody>
      <dsp:txXfrm>
        <a:off x="0" y="1657"/>
        <a:ext cx="8229600" cy="472417"/>
      </dsp:txXfrm>
    </dsp:sp>
    <dsp:sp modelId="{94B9398B-C352-42FC-9A18-1361BFA1D78C}">
      <dsp:nvSpPr>
        <dsp:cNvPr id="0" name=""/>
        <dsp:cNvSpPr/>
      </dsp:nvSpPr>
      <dsp:spPr>
        <a:xfrm>
          <a:off x="0" y="474075"/>
          <a:ext cx="8229600" cy="402429"/>
        </a:xfrm>
        <a:prstGeom prst="rect">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3792" tIns="20320" rIns="113792" bIns="20320" numCol="1" spcCol="1270" anchor="ctr" anchorCtr="0">
          <a:noAutofit/>
        </a:bodyPr>
        <a:lstStyle/>
        <a:p>
          <a:pPr lvl="0" algn="ctr" defTabSz="711200" rtl="0">
            <a:lnSpc>
              <a:spcPct val="90000"/>
            </a:lnSpc>
            <a:spcBef>
              <a:spcPct val="0"/>
            </a:spcBef>
            <a:spcAft>
              <a:spcPct val="35000"/>
            </a:spcAft>
          </a:pPr>
          <a:r>
            <a:rPr lang="en-US" sz="1600" kern="1200" dirty="0" smtClean="0"/>
            <a:t>The energy (Hamiltonian) is decomposed into a set of </a:t>
          </a:r>
          <a:r>
            <a:rPr lang="en-US" sz="1600" b="1" kern="1200" dirty="0" smtClean="0">
              <a:solidFill>
                <a:srgbClr val="FF0000"/>
              </a:solidFill>
            </a:rPr>
            <a:t>independent</a:t>
          </a:r>
          <a:r>
            <a:rPr lang="en-US" sz="1600" kern="1200" dirty="0" smtClean="0"/>
            <a:t> harmonic oscillators</a:t>
          </a:r>
          <a:endParaRPr lang="en-US" sz="1600" kern="1200" dirty="0"/>
        </a:p>
      </dsp:txBody>
      <dsp:txXfrm>
        <a:off x="0" y="474075"/>
        <a:ext cx="8229600" cy="402429"/>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8" Type="http://schemas.openxmlformats.org/officeDocument/2006/relationships/image" Target="../media/image54.wmf"/><Relationship Id="rId3" Type="http://schemas.openxmlformats.org/officeDocument/2006/relationships/image" Target="../media/image49.wmf"/><Relationship Id="rId7" Type="http://schemas.openxmlformats.org/officeDocument/2006/relationships/image" Target="../media/image53.wmf"/><Relationship Id="rId2" Type="http://schemas.openxmlformats.org/officeDocument/2006/relationships/image" Target="../media/image48.wmf"/><Relationship Id="rId1" Type="http://schemas.openxmlformats.org/officeDocument/2006/relationships/image" Target="../media/image47.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50.wmf"/><Relationship Id="rId9" Type="http://schemas.openxmlformats.org/officeDocument/2006/relationships/image" Target="../media/image5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59.wmf"/><Relationship Id="rId2" Type="http://schemas.openxmlformats.org/officeDocument/2006/relationships/image" Target="../media/image58.wmf"/><Relationship Id="rId1" Type="http://schemas.openxmlformats.org/officeDocument/2006/relationships/image" Target="../media/image57.wmf"/><Relationship Id="rId5" Type="http://schemas.openxmlformats.org/officeDocument/2006/relationships/image" Target="../media/image61.wmf"/><Relationship Id="rId4" Type="http://schemas.openxmlformats.org/officeDocument/2006/relationships/image" Target="../media/image6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63.wmf"/><Relationship Id="rId1" Type="http://schemas.openxmlformats.org/officeDocument/2006/relationships/image" Target="../media/image6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4"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 Id="rId4"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45.wmf"/><Relationship Id="rId3" Type="http://schemas.openxmlformats.org/officeDocument/2006/relationships/image" Target="../media/image40.wmf"/><Relationship Id="rId7" Type="http://schemas.openxmlformats.org/officeDocument/2006/relationships/image" Target="../media/image44.wmf"/><Relationship Id="rId2" Type="http://schemas.openxmlformats.org/officeDocument/2006/relationships/image" Target="../media/image39.wmf"/><Relationship Id="rId1" Type="http://schemas.openxmlformats.org/officeDocument/2006/relationships/image" Target="../media/image38.wmf"/><Relationship Id="rId6" Type="http://schemas.openxmlformats.org/officeDocument/2006/relationships/image" Target="../media/image43.wmf"/><Relationship Id="rId5" Type="http://schemas.openxmlformats.org/officeDocument/2006/relationships/image" Target="../media/image42.wmf"/><Relationship Id="rId4" Type="http://schemas.openxmlformats.org/officeDocument/2006/relationships/image" Target="../media/image4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4FE0D9-2BC5-420E-AE18-5CCDBA16B200}" type="datetimeFigureOut">
              <a:rPr lang="en-US" smtClean="0"/>
              <a:pPr/>
              <a:t>11/10/2011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C7721-B3EF-4204-A06C-70381550958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High temperature limit</a:t>
            </a:r>
            <a:r>
              <a:rPr lang="en-US" baseline="0" dirty="0" smtClean="0"/>
              <a:t> obeys the energy </a:t>
            </a:r>
            <a:r>
              <a:rPr lang="en-US" baseline="0" dirty="0" err="1" smtClean="0"/>
              <a:t>equipartition</a:t>
            </a:r>
            <a:r>
              <a:rPr lang="en-US" baseline="0" dirty="0" smtClean="0"/>
              <a:t> theorem: there are two quadratic terms in the Hamiltonian of a harmonic oscillator (each should contribute 0.5 k heat capacity according to the theorem), and therefore the heat capacity is 2*0.5*k = k.</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Translational</a:t>
            </a:r>
            <a:r>
              <a:rPr lang="en-US" baseline="0" dirty="0" smtClean="0"/>
              <a:t> and rotational DOFs in fact cannot be described using the harmonic oscillator model – but the statement that when the energy separation between the quantum mechanical levels well exceeds </a:t>
            </a:r>
            <a:r>
              <a:rPr lang="en-US" baseline="0" dirty="0" err="1" smtClean="0"/>
              <a:t>kT</a:t>
            </a:r>
            <a:r>
              <a:rPr lang="en-US" baseline="0" dirty="0" smtClean="0"/>
              <a:t>, the DOF stops contributing to </a:t>
            </a:r>
            <a:r>
              <a:rPr lang="en-US" baseline="0" dirty="0" err="1" smtClean="0"/>
              <a:t>Cv</a:t>
            </a:r>
            <a:r>
              <a:rPr lang="en-US" baseline="0" dirty="0" smtClean="0"/>
              <a:t> is generally applicable.</a:t>
            </a:r>
            <a:endParaRPr lang="en-US" dirty="0"/>
          </a:p>
        </p:txBody>
      </p:sp>
      <p:sp>
        <p:nvSpPr>
          <p:cNvPr id="4" name="Slide Number Placeholder 3"/>
          <p:cNvSpPr>
            <a:spLocks noGrp="1"/>
          </p:cNvSpPr>
          <p:nvPr>
            <p:ph type="sldNum" sz="quarter" idx="10"/>
          </p:nvPr>
        </p:nvSpPr>
        <p:spPr/>
        <p:txBody>
          <a:bodyPr/>
          <a:lstStyle/>
          <a:p>
            <a:fld id="{817C7721-B3EF-4204-A06C-703815509580}"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cstate="print"/>
          <a:srcRect/>
          <a:stretch>
            <a:fillRect/>
          </a:stretch>
        </p:blipFill>
        <p:spPr bwMode="auto">
          <a:xfrm>
            <a:off x="0" y="0"/>
            <a:ext cx="9144000" cy="6861634"/>
          </a:xfrm>
          <a:prstGeom prst="rect">
            <a:avLst/>
          </a:prstGeom>
          <a:noFill/>
          <a:ln w="9525">
            <a:noFill/>
            <a:miter lim="800000"/>
            <a:headEnd/>
            <a:tailEnd/>
          </a:ln>
        </p:spPr>
      </p:pic>
      <p:sp>
        <p:nvSpPr>
          <p:cNvPr id="8208" name="Rectangle 16"/>
          <p:cNvSpPr>
            <a:spLocks noGrp="1" noChangeArrowheads="1"/>
          </p:cNvSpPr>
          <p:nvPr>
            <p:ph type="dt" sz="half" idx="2"/>
          </p:nvPr>
        </p:nvSpPr>
        <p:spPr>
          <a:xfrm>
            <a:off x="457200" y="6248400"/>
            <a:ext cx="2133600" cy="457200"/>
          </a:xfrm>
        </p:spPr>
        <p:txBody>
          <a:bodyPr/>
          <a:lstStyle>
            <a:lvl1pPr>
              <a:defRPr/>
            </a:lvl1pPr>
          </a:lstStyle>
          <a:p>
            <a:fld id="{1D8BD707-D9CF-40AE-B4C6-C98DA3205C09}" type="datetimeFigureOut">
              <a:rPr lang="en-US" smtClean="0"/>
              <a:pPr/>
              <a:t>11/10/2011</a:t>
            </a:fld>
            <a:endParaRPr lang="en-US"/>
          </a:p>
        </p:txBody>
      </p:sp>
      <p:sp>
        <p:nvSpPr>
          <p:cNvPr id="8209" name="Rectangle 17"/>
          <p:cNvSpPr>
            <a:spLocks noGrp="1" noChangeArrowheads="1"/>
          </p:cNvSpPr>
          <p:nvPr>
            <p:ph type="ftr" sz="quarter" idx="3"/>
          </p:nvPr>
        </p:nvSpPr>
        <p:spPr/>
        <p:txBody>
          <a:bodyPr/>
          <a:lstStyle>
            <a:lvl1pPr>
              <a:defRPr/>
            </a:lvl1pPr>
          </a:lstStyle>
          <a:p>
            <a:endParaRPr lang="en-US"/>
          </a:p>
        </p:txBody>
      </p:sp>
      <p:sp>
        <p:nvSpPr>
          <p:cNvPr id="8210" name="Rectangle 18"/>
          <p:cNvSpPr>
            <a:spLocks noGrp="1" noChangeArrowheads="1"/>
          </p:cNvSpPr>
          <p:nvPr>
            <p:ph type="sldNum" sz="quarter" idx="4"/>
          </p:nvPr>
        </p:nvSpPr>
        <p:spPr/>
        <p:txBody>
          <a:bodyPr/>
          <a:lstStyle>
            <a:lvl1pPr>
              <a:defRPr/>
            </a:lvl1pPr>
          </a:lstStyle>
          <a:p>
            <a:fld id="{B6F15528-21DE-4FAA-801E-634DDDAF4B2B}" type="slidenum">
              <a:rPr lang="en-US" smtClean="0"/>
              <a:pPr/>
              <a:t>‹#›</a:t>
            </a:fld>
            <a:endParaRPr lang="en-US"/>
          </a:p>
        </p:txBody>
      </p:sp>
      <p:sp>
        <p:nvSpPr>
          <p:cNvPr id="8211"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n-US" smtClean="0"/>
              <a:t>Click to edit Master title style</a:t>
            </a:r>
            <a:endParaRPr lang="en-US"/>
          </a:p>
        </p:txBody>
      </p:sp>
      <p:sp>
        <p:nvSpPr>
          <p:cNvPr id="8212"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n-US" smtClean="0"/>
              <a:t>Click to edit Master subtitle style</a:t>
            </a:r>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buClr>
                <a:schemeClr val="tx2"/>
              </a:buClr>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en-US"/>
          </a:p>
        </p:txBody>
      </p:sp>
      <p:sp>
        <p:nvSpPr>
          <p:cNvPr id="5" name="Slide Number Placeholder 4"/>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6" name="Date Placeholder 5"/>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en-US"/>
          </a:p>
        </p:txBody>
      </p:sp>
      <p:sp>
        <p:nvSpPr>
          <p:cNvPr id="8" name="Slide Number Placeholder 7"/>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9" name="Date Placeholder 8"/>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en-US"/>
          </a:p>
        </p:txBody>
      </p:sp>
      <p:sp>
        <p:nvSpPr>
          <p:cNvPr id="4" name="Slide Number Placeholder 3"/>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5" name="Date Placeholder 4"/>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a:p>
        </p:txBody>
      </p:sp>
      <p:sp>
        <p:nvSpPr>
          <p:cNvPr id="3" name="Slide Number Placeholder 2"/>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4" name="Date Placeholder 3"/>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B6F15528-21DE-4FAA-801E-634DDDAF4B2B}" type="slidenum">
              <a:rPr lang="en-US" smtClean="0"/>
              <a:pPr/>
              <a:t>‹#›</a:t>
            </a:fld>
            <a:endParaRPr lang="en-US"/>
          </a:p>
        </p:txBody>
      </p:sp>
      <p:sp>
        <p:nvSpPr>
          <p:cNvPr id="7" name="Date Placeholder 6"/>
          <p:cNvSpPr>
            <a:spLocks noGrp="1"/>
          </p:cNvSpPr>
          <p:nvPr>
            <p:ph type="dt" sz="half" idx="12"/>
          </p:nvPr>
        </p:nvSpPr>
        <p:spPr/>
        <p:txBody>
          <a:bodyPr/>
          <a:lstStyle>
            <a:lvl1pPr>
              <a:defRPr/>
            </a:lvl1pPr>
          </a:lstStyle>
          <a:p>
            <a:fld id="{1D8BD707-D9CF-40AE-B4C6-C98DA3205C09}" type="datetimeFigureOut">
              <a:rPr lang="en-US" smtClean="0"/>
              <a:pPr/>
              <a:t>11/10/2011</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7" name="Picture 16" descr="Untitled.png"/>
          <p:cNvPicPr>
            <a:picLocks noChangeAspect="1"/>
          </p:cNvPicPr>
          <p:nvPr userDrawn="1"/>
        </p:nvPicPr>
        <p:blipFill>
          <a:blip r:embed="rId13" cstate="print"/>
          <a:stretch>
            <a:fillRect/>
          </a:stretch>
        </p:blipFill>
        <p:spPr>
          <a:xfrm>
            <a:off x="-1" y="0"/>
            <a:ext cx="9152843" cy="6858000"/>
          </a:xfrm>
          <a:prstGeom prst="rect">
            <a:avLst/>
          </a:prstGeom>
        </p:spPr>
      </p:pic>
      <p:sp>
        <p:nvSpPr>
          <p:cNvPr id="7170"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endParaRPr lang="en-US"/>
          </a:p>
        </p:txBody>
      </p:sp>
      <p:sp>
        <p:nvSpPr>
          <p:cNvPr id="7171"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B6F15528-21DE-4FAA-801E-634DDDAF4B2B}" type="slidenum">
              <a:rPr lang="en-US" smtClean="0"/>
              <a:pPr/>
              <a:t>‹#›</a:t>
            </a:fld>
            <a:endParaRPr lang="en-US"/>
          </a:p>
        </p:txBody>
      </p:sp>
      <p:sp>
        <p:nvSpPr>
          <p:cNvPr id="7182" name="Rectangle 14"/>
          <p:cNvSpPr>
            <a:spLocks noGrp="1" noChangeArrowheads="1"/>
          </p:cNvSpPr>
          <p:nvPr>
            <p:ph type="title"/>
          </p:nvPr>
        </p:nvSpPr>
        <p:spPr bwMode="auto">
          <a:xfrm>
            <a:off x="457200" y="457200"/>
            <a:ext cx="8229600" cy="10668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7183" name="Rectangle 15"/>
          <p:cNvSpPr>
            <a:spLocks noGrp="1" noChangeArrowheads="1"/>
          </p:cNvSpPr>
          <p:nvPr>
            <p:ph type="body" idx="1"/>
          </p:nvPr>
        </p:nvSpPr>
        <p:spPr bwMode="auto">
          <a:xfrm>
            <a:off x="457200" y="1600200"/>
            <a:ext cx="82296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7184"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fld id="{1D8BD707-D9CF-40AE-B4C6-C98DA3205C09}" type="datetimeFigureOut">
              <a:rPr lang="en-US" smtClean="0"/>
              <a:pPr/>
              <a:t>11/10/2011</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3000">
          <a:solidFill>
            <a:schemeClr val="tx1"/>
          </a:solidFill>
          <a:latin typeface="+mj-lt"/>
          <a:ea typeface="+mj-ea"/>
          <a:cs typeface="+mj-cs"/>
        </a:defRPr>
      </a:lvl1pPr>
      <a:lvl2pPr algn="l" rtl="0" eaLnBrk="1" fontAlgn="base" hangingPunct="1">
        <a:spcBef>
          <a:spcPct val="0"/>
        </a:spcBef>
        <a:spcAft>
          <a:spcPct val="0"/>
        </a:spcAft>
        <a:defRPr sz="4400">
          <a:solidFill>
            <a:schemeClr val="tx1"/>
          </a:solidFill>
          <a:latin typeface="Arial" charset="0"/>
        </a:defRPr>
      </a:lvl2pPr>
      <a:lvl3pPr algn="l" rtl="0" eaLnBrk="1" fontAlgn="base" hangingPunct="1">
        <a:spcBef>
          <a:spcPct val="0"/>
        </a:spcBef>
        <a:spcAft>
          <a:spcPct val="0"/>
        </a:spcAft>
        <a:defRPr sz="4400">
          <a:solidFill>
            <a:schemeClr val="tx1"/>
          </a:solidFill>
          <a:latin typeface="Arial" charset="0"/>
        </a:defRPr>
      </a:lvl3pPr>
      <a:lvl4pPr algn="l" rtl="0" eaLnBrk="1" fontAlgn="base" hangingPunct="1">
        <a:spcBef>
          <a:spcPct val="0"/>
        </a:spcBef>
        <a:spcAft>
          <a:spcPct val="0"/>
        </a:spcAft>
        <a:defRPr sz="4400">
          <a:solidFill>
            <a:schemeClr val="tx1"/>
          </a:solidFill>
          <a:latin typeface="Arial" charset="0"/>
        </a:defRPr>
      </a:lvl4pPr>
      <a:lvl5pPr algn="l" rtl="0" eaLnBrk="1" fontAlgn="base" hangingPunct="1">
        <a:spcBef>
          <a:spcPct val="0"/>
        </a:spcBef>
        <a:spcAft>
          <a:spcPct val="0"/>
        </a:spcAft>
        <a:defRPr sz="4400">
          <a:solidFill>
            <a:schemeClr val="tx1"/>
          </a:solidFill>
          <a:latin typeface="Arial" charset="0"/>
        </a:defRPr>
      </a:lvl5pPr>
      <a:lvl6pPr marL="457200" algn="l" rtl="0" eaLnBrk="1" fontAlgn="base" hangingPunct="1">
        <a:spcBef>
          <a:spcPct val="0"/>
        </a:spcBef>
        <a:spcAft>
          <a:spcPct val="0"/>
        </a:spcAft>
        <a:defRPr sz="4400">
          <a:solidFill>
            <a:schemeClr val="tx1"/>
          </a:solidFill>
          <a:latin typeface="Arial" charset="0"/>
        </a:defRPr>
      </a:lvl6pPr>
      <a:lvl7pPr marL="914400" algn="l" rtl="0" eaLnBrk="1" fontAlgn="base" hangingPunct="1">
        <a:spcBef>
          <a:spcPct val="0"/>
        </a:spcBef>
        <a:spcAft>
          <a:spcPct val="0"/>
        </a:spcAft>
        <a:defRPr sz="4400">
          <a:solidFill>
            <a:schemeClr val="tx1"/>
          </a:solidFill>
          <a:latin typeface="Arial" charset="0"/>
        </a:defRPr>
      </a:lvl7pPr>
      <a:lvl8pPr marL="1371600" algn="l" rtl="0" eaLnBrk="1" fontAlgn="base" hangingPunct="1">
        <a:spcBef>
          <a:spcPct val="0"/>
        </a:spcBef>
        <a:spcAft>
          <a:spcPct val="0"/>
        </a:spcAft>
        <a:defRPr sz="4400">
          <a:solidFill>
            <a:schemeClr val="tx1"/>
          </a:solidFill>
          <a:latin typeface="Arial" charset="0"/>
        </a:defRPr>
      </a:lvl8pPr>
      <a:lvl9pPr marL="1828800" algn="l" rtl="0" eaLnBrk="1" fontAlgn="base" hangingPunct="1">
        <a:spcBef>
          <a:spcPct val="0"/>
        </a:spcBef>
        <a:spcAft>
          <a:spcPct val="0"/>
        </a:spcAft>
        <a:defRPr sz="4400">
          <a:solidFill>
            <a:schemeClr val="tx1"/>
          </a:solidFill>
          <a:latin typeface="Arial" charset="0"/>
        </a:defRPr>
      </a:lvl9pPr>
    </p:titleStyle>
    <p:bodyStyle>
      <a:lvl1pPr marL="342900" indent="-342900" algn="l" rtl="0" eaLnBrk="1" fontAlgn="base" hangingPunct="1">
        <a:spcBef>
          <a:spcPct val="20000"/>
        </a:spcBef>
        <a:spcAft>
          <a:spcPct val="0"/>
        </a:spcAft>
        <a:buClr>
          <a:schemeClr val="bg2"/>
        </a:buClr>
        <a:buSzPct val="75000"/>
        <a:buFont typeface="Wingdings" pitchFamily="2" charset="2"/>
        <a:buChar char="n"/>
        <a:defRPr sz="2400">
          <a:solidFill>
            <a:schemeClr val="tx1"/>
          </a:solidFill>
          <a:latin typeface="+mn-lt"/>
          <a:ea typeface="+mn-ea"/>
          <a:cs typeface="+mn-cs"/>
        </a:defRPr>
      </a:lvl1pPr>
      <a:lvl2pPr marL="795338" indent="-338138" algn="l" rtl="0" eaLnBrk="1" fontAlgn="base" hangingPunct="1">
        <a:spcBef>
          <a:spcPct val="20000"/>
        </a:spcBef>
        <a:spcAft>
          <a:spcPct val="0"/>
        </a:spcAft>
        <a:buClr>
          <a:schemeClr val="accent2"/>
        </a:buClr>
        <a:buSzPct val="80000"/>
        <a:buFont typeface="Wingdings" pitchFamily="2" charset="2"/>
        <a:buChar char="¨"/>
        <a:defRPr sz="2000">
          <a:solidFill>
            <a:schemeClr val="tx1"/>
          </a:solidFill>
          <a:latin typeface="+mn-lt"/>
        </a:defRPr>
      </a:lvl2pPr>
      <a:lvl3pPr marL="1143000" indent="-228600" algn="l" rtl="0" eaLnBrk="1" fontAlgn="base" hangingPunct="1">
        <a:spcBef>
          <a:spcPct val="20000"/>
        </a:spcBef>
        <a:spcAft>
          <a:spcPct val="0"/>
        </a:spcAft>
        <a:buClr>
          <a:schemeClr val="bg2"/>
        </a:buClr>
        <a:buSzPct val="65000"/>
        <a:buFont typeface="Wingdings" pitchFamily="2" charset="2"/>
        <a:buChar char="n"/>
        <a:defRPr sz="2000">
          <a:solidFill>
            <a:schemeClr val="tx1"/>
          </a:solidFill>
          <a:latin typeface="+mn-lt"/>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1800">
          <a:solidFill>
            <a:schemeClr val="tx1"/>
          </a:solidFill>
          <a:latin typeface="+mn-lt"/>
        </a:defRPr>
      </a:lvl4pPr>
      <a:lvl5pPr marL="2057400" indent="-228600" algn="l" rtl="0" eaLnBrk="1" fontAlgn="base" hangingPunct="1">
        <a:spcBef>
          <a:spcPct val="20000"/>
        </a:spcBef>
        <a:spcAft>
          <a:spcPct val="0"/>
        </a:spcAft>
        <a:buClr>
          <a:schemeClr val="bg2"/>
        </a:buClr>
        <a:buFont typeface="Wingdings" pitchFamily="2" charset="2"/>
        <a:buChar char="§"/>
        <a:defRPr sz="1800">
          <a:solidFill>
            <a:schemeClr val="tx1"/>
          </a:solidFill>
          <a:latin typeface="+mn-lt"/>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9.bin"/><Relationship Id="rId7"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22.bin"/><Relationship Id="rId5" Type="http://schemas.openxmlformats.org/officeDocument/2006/relationships/oleObject" Target="../embeddings/oleObject21.bin"/><Relationship Id="rId4"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27.bin"/><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oleObject" Target="../embeddings/oleObject29.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image" Target="../media/image46.png"/><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4.bin"/><Relationship Id="rId11" Type="http://schemas.openxmlformats.org/officeDocument/2006/relationships/oleObject" Target="../embeddings/oleObject39.bin"/><Relationship Id="rId5" Type="http://schemas.openxmlformats.org/officeDocument/2006/relationships/oleObject" Target="../embeddings/oleObject33.bin"/><Relationship Id="rId10" Type="http://schemas.openxmlformats.org/officeDocument/2006/relationships/oleObject" Target="../embeddings/oleObject38.bin"/><Relationship Id="rId4" Type="http://schemas.openxmlformats.org/officeDocument/2006/relationships/oleObject" Target="../embeddings/oleObject32.bin"/><Relationship Id="rId9" Type="http://schemas.openxmlformats.org/officeDocument/2006/relationships/oleObject" Target="../embeddings/oleObject37.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oleObject" Target="../embeddings/oleObject40.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43.bin"/><Relationship Id="rId11" Type="http://schemas.openxmlformats.org/officeDocument/2006/relationships/oleObject" Target="../embeddings/oleObject48.bin"/><Relationship Id="rId5" Type="http://schemas.openxmlformats.org/officeDocument/2006/relationships/oleObject" Target="../embeddings/oleObject42.bin"/><Relationship Id="rId10" Type="http://schemas.openxmlformats.org/officeDocument/2006/relationships/oleObject" Target="../embeddings/oleObject47.bin"/><Relationship Id="rId4" Type="http://schemas.openxmlformats.org/officeDocument/2006/relationships/oleObject" Target="../embeddings/oleObject41.bin"/><Relationship Id="rId9" Type="http://schemas.openxmlformats.org/officeDocument/2006/relationships/oleObject" Target="../embeddings/oleObject46.bin"/></Relationships>
</file>

<file path=ppt/slides/_rels/slide15.xml.rels><?xml version="1.0" encoding="UTF-8" standalone="yes"?>
<Relationships xmlns="http://schemas.openxmlformats.org/package/2006/relationships"><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9.bin"/><Relationship Id="rId7"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oleObject" Target="../embeddings/oleObject5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oleObject" Target="../embeddings/oleObject55.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5.jpeg"/><Relationship Id="rId2" Type="http://schemas.openxmlformats.org/officeDocument/2006/relationships/image" Target="../media/image6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2.bin"/><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1.xml"/><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smtClean="0"/>
              <a:t>MSEG 803</a:t>
            </a:r>
            <a:br>
              <a:rPr lang="en-US" sz="4400" dirty="0" smtClean="0"/>
            </a:br>
            <a:r>
              <a:rPr lang="en-US" sz="3200" dirty="0" err="1" smtClean="0"/>
              <a:t>Equilibria</a:t>
            </a:r>
            <a:r>
              <a:rPr lang="en-US" sz="3200" dirty="0" smtClean="0"/>
              <a:t> in Material Systems</a:t>
            </a:r>
            <a:br>
              <a:rPr lang="en-US" sz="3200" dirty="0" smtClean="0"/>
            </a:br>
            <a:r>
              <a:rPr lang="en-US" sz="3200" dirty="0" smtClean="0"/>
              <a:t/>
            </a:r>
            <a:br>
              <a:rPr lang="en-US" sz="3200" dirty="0" smtClean="0"/>
            </a:br>
            <a:r>
              <a:rPr lang="en-US" sz="3200" dirty="0" smtClean="0"/>
              <a:t>10: Heat Capacity of Materials</a:t>
            </a:r>
            <a:endParaRPr lang="en-US" dirty="0"/>
          </a:p>
        </p:txBody>
      </p:sp>
      <p:sp>
        <p:nvSpPr>
          <p:cNvPr id="3" name="Subtitle 2"/>
          <p:cNvSpPr>
            <a:spLocks noGrp="1"/>
          </p:cNvSpPr>
          <p:nvPr>
            <p:ph type="subTitle" idx="1"/>
          </p:nvPr>
        </p:nvSpPr>
        <p:spPr/>
        <p:txBody>
          <a:bodyPr/>
          <a:lstStyle/>
          <a:p>
            <a:endParaRPr lang="en-US" sz="2800" dirty="0"/>
          </a:p>
          <a:p>
            <a:r>
              <a:rPr lang="en-US" sz="2800" dirty="0" smtClean="0"/>
              <a:t>Prof. Juejun (JJ) Hu</a:t>
            </a:r>
          </a:p>
          <a:p>
            <a:r>
              <a:rPr lang="en-US" sz="2800" dirty="0" smtClean="0"/>
              <a:t>hujuejun@udel.edu</a:t>
            </a:r>
          </a:p>
          <a:p>
            <a:endParaRPr lang="en-US" sz="2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Energy associated with normal modes</a:t>
            </a:r>
            <a:endParaRPr lang="en-US" dirty="0"/>
          </a:p>
        </p:txBody>
      </p:sp>
      <p:sp>
        <p:nvSpPr>
          <p:cNvPr id="3" name="Content Placeholder 2"/>
          <p:cNvSpPr>
            <a:spLocks noGrp="1"/>
          </p:cNvSpPr>
          <p:nvPr>
            <p:ph idx="1"/>
          </p:nvPr>
        </p:nvSpPr>
        <p:spPr/>
        <p:txBody>
          <a:bodyPr/>
          <a:lstStyle/>
          <a:p>
            <a:r>
              <a:rPr lang="en-US" dirty="0" smtClean="0"/>
              <a:t>3</a:t>
            </a:r>
            <a:r>
              <a:rPr lang="en-US" i="1" dirty="0" smtClean="0"/>
              <a:t>N</a:t>
            </a:r>
            <a:r>
              <a:rPr lang="en-US" dirty="0" smtClean="0"/>
              <a:t> harmonic oscillators:</a:t>
            </a:r>
            <a:endParaRPr lang="en-US" sz="1050" dirty="0" smtClean="0"/>
          </a:p>
          <a:p>
            <a:endParaRPr lang="en-US" dirty="0" smtClean="0"/>
          </a:p>
          <a:p>
            <a:r>
              <a:rPr lang="en-US" dirty="0" smtClean="0"/>
              <a:t>Energy of each mode:</a:t>
            </a:r>
          </a:p>
          <a:p>
            <a:endParaRPr lang="en-US" dirty="0" smtClean="0"/>
          </a:p>
          <a:p>
            <a:r>
              <a:rPr lang="en-US" dirty="0" smtClean="0"/>
              <a:t>Total energy:</a:t>
            </a:r>
          </a:p>
          <a:p>
            <a:endParaRPr lang="en-US" sz="3200" dirty="0" smtClean="0"/>
          </a:p>
          <a:p>
            <a:r>
              <a:rPr lang="en-US" dirty="0" smtClean="0"/>
              <a:t>Partition function:</a:t>
            </a:r>
            <a:endParaRPr lang="en-US" dirty="0"/>
          </a:p>
        </p:txBody>
      </p:sp>
      <p:graphicFrame>
        <p:nvGraphicFramePr>
          <p:cNvPr id="103426" name="Object 2"/>
          <p:cNvGraphicFramePr>
            <a:graphicFrameLocks noChangeAspect="1"/>
          </p:cNvGraphicFramePr>
          <p:nvPr/>
        </p:nvGraphicFramePr>
        <p:xfrm>
          <a:off x="4191000" y="1478280"/>
          <a:ext cx="3189287" cy="755650"/>
        </p:xfrm>
        <a:graphic>
          <a:graphicData uri="http://schemas.openxmlformats.org/presentationml/2006/ole">
            <p:oleObj spid="_x0000_s103426" name="Equation" r:id="rId3" imgW="1663560" imgH="431640" progId="Equation.DSMT4">
              <p:embed/>
            </p:oleObj>
          </a:graphicData>
        </a:graphic>
      </p:graphicFrame>
      <p:graphicFrame>
        <p:nvGraphicFramePr>
          <p:cNvPr id="103427" name="Object 3"/>
          <p:cNvGraphicFramePr>
            <a:graphicFrameLocks noChangeAspect="1"/>
          </p:cNvGraphicFramePr>
          <p:nvPr/>
        </p:nvGraphicFramePr>
        <p:xfrm>
          <a:off x="3947160" y="2346960"/>
          <a:ext cx="2190750" cy="755650"/>
        </p:xfrm>
        <a:graphic>
          <a:graphicData uri="http://schemas.openxmlformats.org/presentationml/2006/ole">
            <p:oleObj spid="_x0000_s103427" name="Equation" r:id="rId4" imgW="1143000" imgH="431640" progId="Equation.DSMT4">
              <p:embed/>
            </p:oleObj>
          </a:graphicData>
        </a:graphic>
      </p:graphicFrame>
      <p:graphicFrame>
        <p:nvGraphicFramePr>
          <p:cNvPr id="103428" name="Object 4"/>
          <p:cNvGraphicFramePr>
            <a:graphicFrameLocks noChangeAspect="1"/>
          </p:cNvGraphicFramePr>
          <p:nvPr/>
        </p:nvGraphicFramePr>
        <p:xfrm>
          <a:off x="2712720" y="3246120"/>
          <a:ext cx="5524500" cy="755650"/>
        </p:xfrm>
        <a:graphic>
          <a:graphicData uri="http://schemas.openxmlformats.org/presentationml/2006/ole">
            <p:oleObj spid="_x0000_s103428" name="Equation" r:id="rId5" imgW="2882880" imgH="431640" progId="Equation.DSMT4">
              <p:embed/>
            </p:oleObj>
          </a:graphicData>
        </a:graphic>
      </p:graphicFrame>
      <p:graphicFrame>
        <p:nvGraphicFramePr>
          <p:cNvPr id="103429" name="Object 5"/>
          <p:cNvGraphicFramePr>
            <a:graphicFrameLocks noChangeAspect="1"/>
          </p:cNvGraphicFramePr>
          <p:nvPr/>
        </p:nvGraphicFramePr>
        <p:xfrm>
          <a:off x="3328352" y="4170363"/>
          <a:ext cx="3925888" cy="982662"/>
        </p:xfrm>
        <a:graphic>
          <a:graphicData uri="http://schemas.openxmlformats.org/presentationml/2006/ole">
            <p:oleObj spid="_x0000_s103429" name="Equation" r:id="rId6" imgW="1714320" imgH="469800" progId="Equation.DSMT4">
              <p:embed/>
            </p:oleObj>
          </a:graphicData>
        </a:graphic>
      </p:graphicFrame>
      <p:sp>
        <p:nvSpPr>
          <p:cNvPr id="8" name="Rectangle 7"/>
          <p:cNvSpPr/>
          <p:nvPr/>
        </p:nvSpPr>
        <p:spPr>
          <a:xfrm>
            <a:off x="6370320" y="2468880"/>
            <a:ext cx="1367682" cy="461665"/>
          </a:xfrm>
          <a:prstGeom prst="rect">
            <a:avLst/>
          </a:prstGeom>
        </p:spPr>
        <p:txBody>
          <a:bodyPr wrap="none">
            <a:spAutoFit/>
          </a:bodyPr>
          <a:lstStyle/>
          <a:p>
            <a:r>
              <a:rPr lang="en-US" sz="2400" kern="0" dirty="0" smtClean="0">
                <a:solidFill>
                  <a:prstClr val="black"/>
                </a:solidFill>
              </a:rPr>
              <a:t>phonons</a:t>
            </a:r>
            <a:endParaRPr lang="en-US" dirty="0"/>
          </a:p>
        </p:txBody>
      </p:sp>
      <p:graphicFrame>
        <p:nvGraphicFramePr>
          <p:cNvPr id="103430" name="Object 6"/>
          <p:cNvGraphicFramePr>
            <a:graphicFrameLocks noChangeAspect="1"/>
          </p:cNvGraphicFramePr>
          <p:nvPr/>
        </p:nvGraphicFramePr>
        <p:xfrm>
          <a:off x="852488" y="5257800"/>
          <a:ext cx="6980237" cy="1062038"/>
        </p:xfrm>
        <a:graphic>
          <a:graphicData uri="http://schemas.openxmlformats.org/presentationml/2006/ole">
            <p:oleObj spid="_x0000_s103430" name="Equation" r:id="rId7" imgW="3047760" imgH="50796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Partition function and heat capacity</a:t>
            </a:r>
            <a:endParaRPr lang="en-US" dirty="0"/>
          </a:p>
        </p:txBody>
      </p:sp>
      <p:sp>
        <p:nvSpPr>
          <p:cNvPr id="3" name="Content Placeholder 2"/>
          <p:cNvSpPr>
            <a:spLocks noGrp="1"/>
          </p:cNvSpPr>
          <p:nvPr>
            <p:ph idx="1"/>
          </p:nvPr>
        </p:nvSpPr>
        <p:spPr>
          <a:xfrm>
            <a:off x="457200" y="1539240"/>
            <a:ext cx="8229600" cy="4556760"/>
          </a:xfrm>
        </p:spPr>
        <p:txBody>
          <a:bodyPr/>
          <a:lstStyle/>
          <a:p>
            <a:r>
              <a:rPr lang="en-US" dirty="0" smtClean="0"/>
              <a:t>Define the phonon density of state	         : the number of normal modes with frequency between </a:t>
            </a:r>
            <a:r>
              <a:rPr lang="en-US" i="1" dirty="0" smtClean="0">
                <a:latin typeface="Symbol" pitchFamily="18" charset="2"/>
              </a:rPr>
              <a:t>w</a:t>
            </a:r>
            <a:r>
              <a:rPr lang="en-US" dirty="0" smtClean="0"/>
              <a:t> and </a:t>
            </a:r>
            <a:r>
              <a:rPr lang="en-US" i="1" dirty="0" smtClean="0">
                <a:latin typeface="Symbol" pitchFamily="18" charset="2"/>
              </a:rPr>
              <a:t>w</a:t>
            </a:r>
            <a:r>
              <a:rPr lang="en-US" i="1" dirty="0" smtClean="0"/>
              <a:t> + </a:t>
            </a:r>
            <a:r>
              <a:rPr lang="en-US" i="1" dirty="0" err="1" smtClean="0"/>
              <a:t>d</a:t>
            </a:r>
            <a:r>
              <a:rPr lang="en-US" i="1" dirty="0" err="1" smtClean="0">
                <a:latin typeface="Symbol" pitchFamily="18" charset="2"/>
              </a:rPr>
              <a:t>w</a:t>
            </a:r>
            <a:endParaRPr lang="en-US" dirty="0" smtClean="0"/>
          </a:p>
          <a:p>
            <a:endParaRPr lang="en-US" i="1" dirty="0" smtClean="0">
              <a:latin typeface="Symbol" pitchFamily="18" charset="2"/>
            </a:endParaRPr>
          </a:p>
          <a:p>
            <a:endParaRPr lang="en-US" sz="3200" i="1" dirty="0" smtClean="0">
              <a:latin typeface="Symbol" pitchFamily="18" charset="2"/>
            </a:endParaRPr>
          </a:p>
          <a:p>
            <a:r>
              <a:rPr lang="en-US" dirty="0" smtClean="0"/>
              <a:t>Mean energy:</a:t>
            </a:r>
          </a:p>
          <a:p>
            <a:endParaRPr lang="en-US" dirty="0" smtClean="0"/>
          </a:p>
          <a:p>
            <a:endParaRPr lang="en-US" sz="2800" dirty="0" smtClean="0"/>
          </a:p>
          <a:p>
            <a:r>
              <a:rPr lang="en-US" dirty="0" smtClean="0"/>
              <a:t>Heat capacity:</a:t>
            </a:r>
            <a:endParaRPr lang="en-US" dirty="0"/>
          </a:p>
        </p:txBody>
      </p:sp>
      <p:graphicFrame>
        <p:nvGraphicFramePr>
          <p:cNvPr id="104450" name="Object 2"/>
          <p:cNvGraphicFramePr>
            <a:graphicFrameLocks noChangeAspect="1"/>
          </p:cNvGraphicFramePr>
          <p:nvPr/>
        </p:nvGraphicFramePr>
        <p:xfrm>
          <a:off x="5623560" y="1554480"/>
          <a:ext cx="1168400" cy="444500"/>
        </p:xfrm>
        <a:graphic>
          <a:graphicData uri="http://schemas.openxmlformats.org/presentationml/2006/ole">
            <p:oleObj spid="_x0000_s104450" name="Equation" r:id="rId3" imgW="609480" imgH="253800" progId="Equation.DSMT4">
              <p:embed/>
            </p:oleObj>
          </a:graphicData>
        </a:graphic>
      </p:graphicFrame>
      <p:graphicFrame>
        <p:nvGraphicFramePr>
          <p:cNvPr id="104452" name="Object 4"/>
          <p:cNvGraphicFramePr>
            <a:graphicFrameLocks noChangeAspect="1"/>
          </p:cNvGraphicFramePr>
          <p:nvPr/>
        </p:nvGraphicFramePr>
        <p:xfrm>
          <a:off x="853440" y="2438400"/>
          <a:ext cx="7757160" cy="872510"/>
        </p:xfrm>
        <a:graphic>
          <a:graphicData uri="http://schemas.openxmlformats.org/presentationml/2006/ole">
            <p:oleObj spid="_x0000_s104452" name="Equation" r:id="rId4" imgW="4178160" imgH="507960" progId="Equation.DSMT4">
              <p:embed/>
            </p:oleObj>
          </a:graphicData>
        </a:graphic>
      </p:graphicFrame>
      <p:graphicFrame>
        <p:nvGraphicFramePr>
          <p:cNvPr id="104453" name="Object 5"/>
          <p:cNvGraphicFramePr>
            <a:graphicFrameLocks noChangeAspect="1"/>
          </p:cNvGraphicFramePr>
          <p:nvPr/>
        </p:nvGraphicFramePr>
        <p:xfrm>
          <a:off x="853440" y="3930332"/>
          <a:ext cx="4913313" cy="763588"/>
        </p:xfrm>
        <a:graphic>
          <a:graphicData uri="http://schemas.openxmlformats.org/presentationml/2006/ole">
            <p:oleObj spid="_x0000_s104453" name="Equation" r:id="rId5" imgW="2590560" imgH="444240" progId="Equation.DSMT4">
              <p:embed/>
            </p:oleObj>
          </a:graphicData>
        </a:graphic>
      </p:graphicFrame>
      <p:graphicFrame>
        <p:nvGraphicFramePr>
          <p:cNvPr id="104454" name="Object 6"/>
          <p:cNvGraphicFramePr>
            <a:graphicFrameLocks noChangeAspect="1"/>
          </p:cNvGraphicFramePr>
          <p:nvPr/>
        </p:nvGraphicFramePr>
        <p:xfrm>
          <a:off x="861695" y="5330825"/>
          <a:ext cx="6696075" cy="917575"/>
        </p:xfrm>
        <a:graphic>
          <a:graphicData uri="http://schemas.openxmlformats.org/presentationml/2006/ole">
            <p:oleObj spid="_x0000_s104454" name="Equation" r:id="rId6" imgW="3530520" imgH="53316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temperature limit: the </a:t>
            </a:r>
            <a:r>
              <a:rPr lang="en-US" dirty="0" err="1" smtClean="0"/>
              <a:t>Dulong</a:t>
            </a:r>
            <a:r>
              <a:rPr lang="en-US" dirty="0" smtClean="0"/>
              <a:t>-Petit law</a:t>
            </a:r>
            <a:endParaRPr lang="en-US" dirty="0"/>
          </a:p>
        </p:txBody>
      </p:sp>
      <p:sp>
        <p:nvSpPr>
          <p:cNvPr id="3" name="Content Placeholder 2"/>
          <p:cNvSpPr>
            <a:spLocks noGrp="1"/>
          </p:cNvSpPr>
          <p:nvPr>
            <p:ph idx="1"/>
          </p:nvPr>
        </p:nvSpPr>
        <p:spPr>
          <a:xfrm>
            <a:off x="457200" y="1676400"/>
            <a:ext cx="8229600" cy="4267200"/>
          </a:xfrm>
        </p:spPr>
        <p:txBody>
          <a:bodyPr/>
          <a:lstStyle/>
          <a:p>
            <a:r>
              <a:rPr lang="en-US" dirty="0" smtClean="0"/>
              <a:t>Heat capacity:</a:t>
            </a:r>
          </a:p>
          <a:p>
            <a:endParaRPr lang="en-US" dirty="0" smtClean="0"/>
          </a:p>
          <a:p>
            <a:r>
              <a:rPr lang="en-US" dirty="0" smtClean="0"/>
              <a:t>When</a:t>
            </a:r>
          </a:p>
          <a:p>
            <a:endParaRPr lang="en-US" dirty="0" smtClean="0"/>
          </a:p>
          <a:p>
            <a:endParaRPr lang="en-US" sz="1800" dirty="0" smtClean="0"/>
          </a:p>
          <a:p>
            <a:pPr>
              <a:buNone/>
            </a:pPr>
            <a:r>
              <a:rPr lang="en-US" dirty="0" smtClean="0"/>
              <a:t>	Total number normal modes:</a:t>
            </a:r>
          </a:p>
          <a:p>
            <a:endParaRPr lang="en-US" sz="1200" dirty="0" smtClean="0"/>
          </a:p>
          <a:p>
            <a:r>
              <a:rPr lang="en-US" dirty="0" smtClean="0"/>
              <a:t>Molar heat capacity: </a:t>
            </a:r>
            <a:r>
              <a:rPr lang="en-US" i="1" dirty="0" smtClean="0"/>
              <a:t>3R</a:t>
            </a:r>
            <a:r>
              <a:rPr lang="en-US" dirty="0" smtClean="0"/>
              <a:t> (the </a:t>
            </a:r>
            <a:r>
              <a:rPr lang="en-US" dirty="0" err="1" smtClean="0"/>
              <a:t>Dulong</a:t>
            </a:r>
            <a:r>
              <a:rPr lang="en-US" dirty="0" smtClean="0"/>
              <a:t>-Petit law)</a:t>
            </a:r>
            <a:endParaRPr lang="en-US" i="1" dirty="0"/>
          </a:p>
        </p:txBody>
      </p:sp>
      <p:graphicFrame>
        <p:nvGraphicFramePr>
          <p:cNvPr id="105474" name="Object 2"/>
          <p:cNvGraphicFramePr>
            <a:graphicFrameLocks noChangeAspect="1"/>
          </p:cNvGraphicFramePr>
          <p:nvPr/>
        </p:nvGraphicFramePr>
        <p:xfrm>
          <a:off x="2894013" y="1539875"/>
          <a:ext cx="5564187" cy="896938"/>
        </p:xfrm>
        <a:graphic>
          <a:graphicData uri="http://schemas.openxmlformats.org/presentationml/2006/ole">
            <p:oleObj spid="_x0000_s105474" name="Equation" r:id="rId3" imgW="2933640" imgH="520560" progId="Equation.DSMT4">
              <p:embed/>
            </p:oleObj>
          </a:graphicData>
        </a:graphic>
      </p:graphicFrame>
      <p:graphicFrame>
        <p:nvGraphicFramePr>
          <p:cNvPr id="105475" name="Object 3"/>
          <p:cNvGraphicFramePr>
            <a:graphicFrameLocks noChangeAspect="1"/>
          </p:cNvGraphicFramePr>
          <p:nvPr/>
        </p:nvGraphicFramePr>
        <p:xfrm>
          <a:off x="1783080" y="2621280"/>
          <a:ext cx="1393487" cy="347472"/>
        </p:xfrm>
        <a:graphic>
          <a:graphicData uri="http://schemas.openxmlformats.org/presentationml/2006/ole">
            <p:oleObj spid="_x0000_s105475" name="Equation" r:id="rId4" imgW="647640" imgH="177480" progId="Equation.DSMT4">
              <p:embed/>
            </p:oleObj>
          </a:graphicData>
        </a:graphic>
      </p:graphicFrame>
      <p:graphicFrame>
        <p:nvGraphicFramePr>
          <p:cNvPr id="105476" name="Object 4"/>
          <p:cNvGraphicFramePr>
            <a:graphicFrameLocks noChangeAspect="1"/>
          </p:cNvGraphicFramePr>
          <p:nvPr/>
        </p:nvGraphicFramePr>
        <p:xfrm>
          <a:off x="868997" y="3093720"/>
          <a:ext cx="3154363" cy="569912"/>
        </p:xfrm>
        <a:graphic>
          <a:graphicData uri="http://schemas.openxmlformats.org/presentationml/2006/ole">
            <p:oleObj spid="_x0000_s105476" name="Equation" r:id="rId5" imgW="1663560" imgH="330120" progId="Equation.DSMT4">
              <p:embed/>
            </p:oleObj>
          </a:graphicData>
        </a:graphic>
      </p:graphicFrame>
      <p:graphicFrame>
        <p:nvGraphicFramePr>
          <p:cNvPr id="105477" name="Object 5"/>
          <p:cNvGraphicFramePr>
            <a:graphicFrameLocks noChangeAspect="1"/>
          </p:cNvGraphicFramePr>
          <p:nvPr/>
        </p:nvGraphicFramePr>
        <p:xfrm>
          <a:off x="4876800" y="3703320"/>
          <a:ext cx="2119313" cy="569913"/>
        </p:xfrm>
        <a:graphic>
          <a:graphicData uri="http://schemas.openxmlformats.org/presentationml/2006/ole">
            <p:oleObj spid="_x0000_s105477" name="Equation" r:id="rId6" imgW="1117440" imgH="330120" progId="Equation.DSMT4">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Untitled.png"/>
          <p:cNvPicPr>
            <a:picLocks noChangeAspect="1"/>
          </p:cNvPicPr>
          <p:nvPr/>
        </p:nvPicPr>
        <p:blipFill>
          <a:blip r:embed="rId3" cstate="print"/>
          <a:stretch>
            <a:fillRect/>
          </a:stretch>
        </p:blipFill>
        <p:spPr>
          <a:xfrm>
            <a:off x="4495800" y="3429000"/>
            <a:ext cx="4326229" cy="2855412"/>
          </a:xfrm>
          <a:prstGeom prst="rect">
            <a:avLst/>
          </a:prstGeom>
        </p:spPr>
      </p:pic>
      <p:sp>
        <p:nvSpPr>
          <p:cNvPr id="2" name="Title 1"/>
          <p:cNvSpPr>
            <a:spLocks noGrp="1"/>
          </p:cNvSpPr>
          <p:nvPr>
            <p:ph type="title"/>
          </p:nvPr>
        </p:nvSpPr>
        <p:spPr/>
        <p:txBody>
          <a:bodyPr/>
          <a:lstStyle/>
          <a:p>
            <a:r>
              <a:rPr lang="en-US" dirty="0" smtClean="0"/>
              <a:t>Debye approximation</a:t>
            </a:r>
            <a:endParaRPr lang="en-US" dirty="0"/>
          </a:p>
        </p:txBody>
      </p:sp>
      <p:sp>
        <p:nvSpPr>
          <p:cNvPr id="3" name="Content Placeholder 2"/>
          <p:cNvSpPr>
            <a:spLocks noGrp="1"/>
          </p:cNvSpPr>
          <p:nvPr>
            <p:ph idx="1"/>
          </p:nvPr>
        </p:nvSpPr>
        <p:spPr>
          <a:xfrm>
            <a:off x="457200" y="1524000"/>
            <a:ext cx="8229600" cy="4648200"/>
          </a:xfrm>
        </p:spPr>
        <p:txBody>
          <a:bodyPr/>
          <a:lstStyle/>
          <a:p>
            <a:r>
              <a:rPr lang="en-US" dirty="0" smtClean="0"/>
              <a:t>Normal modes are treated as acoustic waves in continuum mechanics</a:t>
            </a:r>
          </a:p>
          <a:p>
            <a:endParaRPr lang="en-US" sz="3200" dirty="0" smtClean="0"/>
          </a:p>
          <a:p>
            <a:r>
              <a:rPr lang="en-US" dirty="0" smtClean="0"/>
              <a:t>DOS of acoustic waves:</a:t>
            </a:r>
          </a:p>
          <a:p>
            <a:endParaRPr lang="en-US" dirty="0" smtClean="0"/>
          </a:p>
          <a:p>
            <a:endParaRPr lang="en-US" dirty="0" smtClean="0"/>
          </a:p>
          <a:p>
            <a:endParaRPr lang="en-US" dirty="0" smtClean="0"/>
          </a:p>
          <a:p>
            <a:endParaRPr lang="en-US" dirty="0" smtClean="0"/>
          </a:p>
          <a:p>
            <a:r>
              <a:rPr lang="en-US" dirty="0" smtClean="0"/>
              <a:t>Debye frequency</a:t>
            </a:r>
            <a:endParaRPr lang="en-US" dirty="0"/>
          </a:p>
        </p:txBody>
      </p:sp>
      <p:graphicFrame>
        <p:nvGraphicFramePr>
          <p:cNvPr id="121858" name="Object 2"/>
          <p:cNvGraphicFramePr>
            <a:graphicFrameLocks noChangeAspect="1"/>
          </p:cNvGraphicFramePr>
          <p:nvPr/>
        </p:nvGraphicFramePr>
        <p:xfrm>
          <a:off x="868680" y="2392680"/>
          <a:ext cx="1252252" cy="457200"/>
        </p:xfrm>
        <a:graphic>
          <a:graphicData uri="http://schemas.openxmlformats.org/presentationml/2006/ole">
            <p:oleObj spid="_x0000_s121858" name="Equation" r:id="rId4" imgW="571320" imgH="228600" progId="Equation.DSMT4">
              <p:embed/>
            </p:oleObj>
          </a:graphicData>
        </a:graphic>
      </p:graphicFrame>
      <p:graphicFrame>
        <p:nvGraphicFramePr>
          <p:cNvPr id="121859" name="Object 3"/>
          <p:cNvGraphicFramePr>
            <a:graphicFrameLocks noChangeAspect="1"/>
          </p:cNvGraphicFramePr>
          <p:nvPr/>
        </p:nvGraphicFramePr>
        <p:xfrm>
          <a:off x="2590800" y="2494280"/>
          <a:ext cx="361950" cy="279400"/>
        </p:xfrm>
        <a:graphic>
          <a:graphicData uri="http://schemas.openxmlformats.org/presentationml/2006/ole">
            <p:oleObj spid="_x0000_s121859" name="Equation" r:id="rId5" imgW="164880" imgH="139680" progId="Equation.DSMT4">
              <p:embed/>
            </p:oleObj>
          </a:graphicData>
        </a:graphic>
      </p:graphicFrame>
      <p:graphicFrame>
        <p:nvGraphicFramePr>
          <p:cNvPr id="121860" name="Object 4"/>
          <p:cNvGraphicFramePr>
            <a:graphicFrameLocks noChangeAspect="1"/>
          </p:cNvGraphicFramePr>
          <p:nvPr/>
        </p:nvGraphicFramePr>
        <p:xfrm>
          <a:off x="6151562" y="2431098"/>
          <a:ext cx="390525" cy="355600"/>
        </p:xfrm>
        <a:graphic>
          <a:graphicData uri="http://schemas.openxmlformats.org/presentationml/2006/ole">
            <p:oleObj spid="_x0000_s121860" name="Equation" r:id="rId6" imgW="177480" imgH="177480" progId="Equation.DSMT4">
              <p:embed/>
            </p:oleObj>
          </a:graphicData>
        </a:graphic>
      </p:graphicFrame>
      <p:sp>
        <p:nvSpPr>
          <p:cNvPr id="7" name="Rectangle 6"/>
          <p:cNvSpPr/>
          <p:nvPr/>
        </p:nvSpPr>
        <p:spPr>
          <a:xfrm>
            <a:off x="2951162" y="2377440"/>
            <a:ext cx="2993127" cy="461665"/>
          </a:xfrm>
          <a:prstGeom prst="rect">
            <a:avLst/>
          </a:prstGeom>
        </p:spPr>
        <p:txBody>
          <a:bodyPr wrap="none">
            <a:spAutoFit/>
          </a:bodyPr>
          <a:lstStyle/>
          <a:p>
            <a:r>
              <a:rPr lang="en-US" sz="2400" kern="0" dirty="0" smtClean="0">
                <a:solidFill>
                  <a:prstClr val="black"/>
                </a:solidFill>
              </a:rPr>
              <a:t>sound wave velocity</a:t>
            </a:r>
            <a:endParaRPr lang="en-US" dirty="0"/>
          </a:p>
        </p:txBody>
      </p:sp>
      <p:sp>
        <p:nvSpPr>
          <p:cNvPr id="8" name="Rectangle 7"/>
          <p:cNvSpPr/>
          <p:nvPr/>
        </p:nvSpPr>
        <p:spPr>
          <a:xfrm>
            <a:off x="6532562" y="2377440"/>
            <a:ext cx="1827744" cy="461665"/>
          </a:xfrm>
          <a:prstGeom prst="rect">
            <a:avLst/>
          </a:prstGeom>
        </p:spPr>
        <p:txBody>
          <a:bodyPr wrap="none">
            <a:spAutoFit/>
          </a:bodyPr>
          <a:lstStyle/>
          <a:p>
            <a:r>
              <a:rPr lang="en-US" sz="2400" kern="0" dirty="0" smtClean="0">
                <a:solidFill>
                  <a:prstClr val="black"/>
                </a:solidFill>
              </a:rPr>
              <a:t>wave vector</a:t>
            </a:r>
            <a:endParaRPr lang="en-US" dirty="0"/>
          </a:p>
        </p:txBody>
      </p:sp>
      <p:graphicFrame>
        <p:nvGraphicFramePr>
          <p:cNvPr id="121861" name="Object 5"/>
          <p:cNvGraphicFramePr>
            <a:graphicFrameLocks noChangeAspect="1"/>
          </p:cNvGraphicFramePr>
          <p:nvPr/>
        </p:nvGraphicFramePr>
        <p:xfrm>
          <a:off x="853441" y="3354679"/>
          <a:ext cx="3413759" cy="714401"/>
        </p:xfrm>
        <a:graphic>
          <a:graphicData uri="http://schemas.openxmlformats.org/presentationml/2006/ole">
            <p:oleObj spid="_x0000_s121861" name="Equation" r:id="rId7" imgW="1714320" imgH="393480" progId="Equation.DSMT4">
              <p:embed/>
            </p:oleObj>
          </a:graphicData>
        </a:graphic>
      </p:graphicFrame>
      <p:graphicFrame>
        <p:nvGraphicFramePr>
          <p:cNvPr id="121862" name="Object 6"/>
          <p:cNvGraphicFramePr>
            <a:graphicFrameLocks noChangeAspect="1"/>
          </p:cNvGraphicFramePr>
          <p:nvPr/>
        </p:nvGraphicFramePr>
        <p:xfrm>
          <a:off x="838200" y="4035425"/>
          <a:ext cx="1187450" cy="460375"/>
        </p:xfrm>
        <a:graphic>
          <a:graphicData uri="http://schemas.openxmlformats.org/presentationml/2006/ole">
            <p:oleObj spid="_x0000_s121862" name="Equation" r:id="rId8" imgW="596880" imgH="253800" progId="Equation.DSMT4">
              <p:embed/>
            </p:oleObj>
          </a:graphicData>
        </a:graphic>
      </p:graphicFrame>
      <p:graphicFrame>
        <p:nvGraphicFramePr>
          <p:cNvPr id="121863" name="Object 7"/>
          <p:cNvGraphicFramePr>
            <a:graphicFrameLocks noChangeAspect="1"/>
          </p:cNvGraphicFramePr>
          <p:nvPr/>
        </p:nvGraphicFramePr>
        <p:xfrm>
          <a:off x="838201" y="4592321"/>
          <a:ext cx="1656955" cy="457200"/>
        </p:xfrm>
        <a:graphic>
          <a:graphicData uri="http://schemas.openxmlformats.org/presentationml/2006/ole">
            <p:oleObj spid="_x0000_s121863" name="Equation" r:id="rId9" imgW="838080" imgH="253800" progId="Equation.DSMT4">
              <p:embed/>
            </p:oleObj>
          </a:graphicData>
        </a:graphic>
      </p:graphicFrame>
      <p:graphicFrame>
        <p:nvGraphicFramePr>
          <p:cNvPr id="121864" name="Object 8"/>
          <p:cNvGraphicFramePr>
            <a:graphicFrameLocks noChangeAspect="1"/>
          </p:cNvGraphicFramePr>
          <p:nvPr/>
        </p:nvGraphicFramePr>
        <p:xfrm>
          <a:off x="2819400" y="4572000"/>
          <a:ext cx="1187450" cy="460375"/>
        </p:xfrm>
        <a:graphic>
          <a:graphicData uri="http://schemas.openxmlformats.org/presentationml/2006/ole">
            <p:oleObj spid="_x0000_s121864" name="Equation" r:id="rId10" imgW="596880" imgH="253800" progId="Equation.DSMT4">
              <p:embed/>
            </p:oleObj>
          </a:graphicData>
        </a:graphic>
      </p:graphicFrame>
      <p:graphicFrame>
        <p:nvGraphicFramePr>
          <p:cNvPr id="121865" name="Object 9"/>
          <p:cNvGraphicFramePr>
            <a:graphicFrameLocks noChangeAspect="1"/>
          </p:cNvGraphicFramePr>
          <p:nvPr/>
        </p:nvGraphicFramePr>
        <p:xfrm>
          <a:off x="783590" y="5440363"/>
          <a:ext cx="4460875" cy="871537"/>
        </p:xfrm>
        <a:graphic>
          <a:graphicData uri="http://schemas.openxmlformats.org/presentationml/2006/ole">
            <p:oleObj spid="_x0000_s121865" name="Equation" r:id="rId11" imgW="2425680" imgH="52056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Debye heat capacity</a:t>
            </a:r>
            <a:endParaRPr lang="en-US" dirty="0"/>
          </a:p>
        </p:txBody>
      </p:sp>
      <p:sp>
        <p:nvSpPr>
          <p:cNvPr id="3" name="Content Placeholder 2"/>
          <p:cNvSpPr>
            <a:spLocks noGrp="1"/>
          </p:cNvSpPr>
          <p:nvPr>
            <p:ph idx="1"/>
          </p:nvPr>
        </p:nvSpPr>
        <p:spPr/>
        <p:txBody>
          <a:bodyPr/>
          <a:lstStyle/>
          <a:p>
            <a:r>
              <a:rPr lang="en-US" dirty="0" smtClean="0"/>
              <a:t>Debye heat capacity</a:t>
            </a:r>
          </a:p>
          <a:p>
            <a:endParaRPr lang="en-US" dirty="0" smtClean="0"/>
          </a:p>
          <a:p>
            <a:endParaRPr lang="en-US" dirty="0" smtClean="0"/>
          </a:p>
          <a:p>
            <a:endParaRPr lang="en-US" sz="3600" dirty="0" smtClean="0"/>
          </a:p>
          <a:p>
            <a:r>
              <a:rPr lang="en-US" dirty="0" smtClean="0"/>
              <a:t>Debye function:</a:t>
            </a:r>
          </a:p>
          <a:p>
            <a:endParaRPr lang="en-US" sz="2800" dirty="0" smtClean="0"/>
          </a:p>
          <a:p>
            <a:pPr>
              <a:spcAft>
                <a:spcPts val="600"/>
              </a:spcAft>
            </a:pPr>
            <a:r>
              <a:rPr lang="en-US" dirty="0" smtClean="0"/>
              <a:t>Debye temperature:</a:t>
            </a:r>
          </a:p>
          <a:p>
            <a:pPr>
              <a:spcAft>
                <a:spcPts val="600"/>
              </a:spcAft>
            </a:pPr>
            <a:r>
              <a:rPr lang="en-US" dirty="0" smtClean="0"/>
              <a:t>At high	        ,</a:t>
            </a:r>
          </a:p>
          <a:p>
            <a:pPr>
              <a:spcAft>
                <a:spcPts val="600"/>
              </a:spcAft>
            </a:pPr>
            <a:r>
              <a:rPr lang="en-US" dirty="0" smtClean="0"/>
              <a:t>At low	       ,</a:t>
            </a:r>
          </a:p>
        </p:txBody>
      </p:sp>
      <p:graphicFrame>
        <p:nvGraphicFramePr>
          <p:cNvPr id="122882" name="Object 2"/>
          <p:cNvGraphicFramePr>
            <a:graphicFrameLocks noChangeAspect="1"/>
          </p:cNvGraphicFramePr>
          <p:nvPr/>
        </p:nvGraphicFramePr>
        <p:xfrm>
          <a:off x="853440" y="2042160"/>
          <a:ext cx="5699760" cy="1429868"/>
        </p:xfrm>
        <a:graphic>
          <a:graphicData uri="http://schemas.openxmlformats.org/presentationml/2006/ole">
            <p:oleObj spid="_x0000_s122882" name="Equation" r:id="rId3" imgW="2844720" imgH="787320" progId="Equation.DSMT4">
              <p:embed/>
            </p:oleObj>
          </a:graphicData>
        </a:graphic>
      </p:graphicFrame>
      <p:graphicFrame>
        <p:nvGraphicFramePr>
          <p:cNvPr id="122883" name="Object 3"/>
          <p:cNvGraphicFramePr>
            <a:graphicFrameLocks noChangeAspect="1"/>
          </p:cNvGraphicFramePr>
          <p:nvPr/>
        </p:nvGraphicFramePr>
        <p:xfrm>
          <a:off x="3078481" y="3413760"/>
          <a:ext cx="4008120" cy="887218"/>
        </p:xfrm>
        <a:graphic>
          <a:graphicData uri="http://schemas.openxmlformats.org/presentationml/2006/ole">
            <p:oleObj spid="_x0000_s122883" name="Equation" r:id="rId4" imgW="2133360" imgH="520560" progId="Equation.DSMT4">
              <p:embed/>
            </p:oleObj>
          </a:graphicData>
        </a:graphic>
      </p:graphicFrame>
      <p:graphicFrame>
        <p:nvGraphicFramePr>
          <p:cNvPr id="122884" name="Object 4"/>
          <p:cNvGraphicFramePr>
            <a:graphicFrameLocks noChangeAspect="1"/>
          </p:cNvGraphicFramePr>
          <p:nvPr/>
        </p:nvGraphicFramePr>
        <p:xfrm>
          <a:off x="3688080" y="4572000"/>
          <a:ext cx="1447800" cy="413440"/>
        </p:xfrm>
        <a:graphic>
          <a:graphicData uri="http://schemas.openxmlformats.org/presentationml/2006/ole">
            <p:oleObj spid="_x0000_s122884" name="Equation" r:id="rId5" imgW="723600" imgH="228600" progId="Equation.DSMT4">
              <p:embed/>
            </p:oleObj>
          </a:graphicData>
        </a:graphic>
      </p:graphicFrame>
      <p:graphicFrame>
        <p:nvGraphicFramePr>
          <p:cNvPr id="122886" name="Object 6"/>
          <p:cNvGraphicFramePr>
            <a:graphicFrameLocks noChangeAspect="1"/>
          </p:cNvGraphicFramePr>
          <p:nvPr/>
        </p:nvGraphicFramePr>
        <p:xfrm>
          <a:off x="1920240" y="5090160"/>
          <a:ext cx="1117600" cy="412750"/>
        </p:xfrm>
        <a:graphic>
          <a:graphicData uri="http://schemas.openxmlformats.org/presentationml/2006/ole">
            <p:oleObj spid="_x0000_s122886" name="Equation" r:id="rId6" imgW="558720" imgH="228600" progId="Equation.DSMT4">
              <p:embed/>
            </p:oleObj>
          </a:graphicData>
        </a:graphic>
      </p:graphicFrame>
      <p:graphicFrame>
        <p:nvGraphicFramePr>
          <p:cNvPr id="122887" name="Object 7"/>
          <p:cNvGraphicFramePr>
            <a:graphicFrameLocks noChangeAspect="1"/>
          </p:cNvGraphicFramePr>
          <p:nvPr/>
        </p:nvGraphicFramePr>
        <p:xfrm>
          <a:off x="3230880" y="5090160"/>
          <a:ext cx="1398588" cy="415925"/>
        </p:xfrm>
        <a:graphic>
          <a:graphicData uri="http://schemas.openxmlformats.org/presentationml/2006/ole">
            <p:oleObj spid="_x0000_s122887" name="Equation" r:id="rId7" imgW="698400" imgH="228600" progId="Equation.DSMT4">
              <p:embed/>
            </p:oleObj>
          </a:graphicData>
        </a:graphic>
      </p:graphicFrame>
      <p:graphicFrame>
        <p:nvGraphicFramePr>
          <p:cNvPr id="122889" name="Object 9"/>
          <p:cNvGraphicFramePr>
            <a:graphicFrameLocks noChangeAspect="1"/>
          </p:cNvGraphicFramePr>
          <p:nvPr/>
        </p:nvGraphicFramePr>
        <p:xfrm>
          <a:off x="1828800" y="5608955"/>
          <a:ext cx="1092200" cy="412750"/>
        </p:xfrm>
        <a:graphic>
          <a:graphicData uri="http://schemas.openxmlformats.org/presentationml/2006/ole">
            <p:oleObj spid="_x0000_s122889" name="Equation" r:id="rId8" imgW="545760" imgH="228600" progId="Equation.DSMT4">
              <p:embed/>
            </p:oleObj>
          </a:graphicData>
        </a:graphic>
      </p:graphicFrame>
      <p:graphicFrame>
        <p:nvGraphicFramePr>
          <p:cNvPr id="122890" name="Object 10"/>
          <p:cNvGraphicFramePr>
            <a:graphicFrameLocks noChangeAspect="1"/>
          </p:cNvGraphicFramePr>
          <p:nvPr/>
        </p:nvGraphicFramePr>
        <p:xfrm>
          <a:off x="3153093" y="5593080"/>
          <a:ext cx="1068387" cy="438150"/>
        </p:xfrm>
        <a:graphic>
          <a:graphicData uri="http://schemas.openxmlformats.org/presentationml/2006/ole">
            <p:oleObj spid="_x0000_s122890" name="Equation" r:id="rId9" imgW="533160" imgH="241200" progId="Equation.DSMT4">
              <p:embed/>
            </p:oleObj>
          </a:graphicData>
        </a:graphic>
      </p:graphicFrame>
      <p:graphicFrame>
        <p:nvGraphicFramePr>
          <p:cNvPr id="122891" name="Object 11"/>
          <p:cNvGraphicFramePr>
            <a:graphicFrameLocks noChangeAspect="1"/>
          </p:cNvGraphicFramePr>
          <p:nvPr/>
        </p:nvGraphicFramePr>
        <p:xfrm>
          <a:off x="5638800" y="4267200"/>
          <a:ext cx="2312988" cy="871538"/>
        </p:xfrm>
        <a:graphic>
          <a:graphicData uri="http://schemas.openxmlformats.org/presentationml/2006/ole">
            <p:oleObj spid="_x0000_s122891" name="Equation" r:id="rId10" imgW="1257120" imgH="520560" progId="Equation.DSMT4">
              <p:embed/>
            </p:oleObj>
          </a:graphicData>
        </a:graphic>
      </p:graphicFrame>
      <p:graphicFrame>
        <p:nvGraphicFramePr>
          <p:cNvPr id="122892" name="Object 12"/>
          <p:cNvGraphicFramePr>
            <a:graphicFrameLocks noChangeAspect="1"/>
          </p:cNvGraphicFramePr>
          <p:nvPr/>
        </p:nvGraphicFramePr>
        <p:xfrm>
          <a:off x="5196840" y="4617720"/>
          <a:ext cx="381000" cy="274637"/>
        </p:xfrm>
        <a:graphic>
          <a:graphicData uri="http://schemas.openxmlformats.org/presentationml/2006/ole">
            <p:oleObj spid="_x0000_s122892" name="Equation" r:id="rId11" imgW="190440" imgH="152280" progId="Equation.DSMT4">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Debye heat capacity</a:t>
            </a:r>
            <a:endParaRPr lang="en-US" dirty="0"/>
          </a:p>
        </p:txBody>
      </p:sp>
      <p:sp>
        <p:nvSpPr>
          <p:cNvPr id="4" name="Rectangle 3"/>
          <p:cNvSpPr>
            <a:spLocks noChangeArrowheads="1"/>
          </p:cNvSpPr>
          <p:nvPr/>
        </p:nvSpPr>
        <p:spPr bwMode="auto">
          <a:xfrm>
            <a:off x="573143" y="1561418"/>
            <a:ext cx="8037457" cy="1384995"/>
          </a:xfrm>
          <a:prstGeom prst="rect">
            <a:avLst/>
          </a:prstGeom>
          <a:noFill/>
          <a:ln w="9525">
            <a:noFill/>
            <a:miter lim="800000"/>
            <a:headEnd/>
            <a:tailEnd/>
          </a:ln>
        </p:spPr>
        <p:txBody>
          <a:bodyPr wrap="none" lIns="0" tIns="0" rIns="0" bIns="0">
            <a:spAutoFit/>
          </a:bodyPr>
          <a:lstStyle/>
          <a:p>
            <a:r>
              <a:rPr lang="en-US" sz="2400" b="1" dirty="0">
                <a:latin typeface="Arial" charset="0"/>
              </a:rPr>
              <a:t>• </a:t>
            </a:r>
            <a:r>
              <a:rPr lang="en-US" b="1" dirty="0">
                <a:latin typeface="Arial" charset="0"/>
              </a:rPr>
              <a:t> </a:t>
            </a:r>
            <a:r>
              <a:rPr lang="en-US" sz="2400" dirty="0">
                <a:latin typeface="Arial" charset="0"/>
              </a:rPr>
              <a:t>Heat </a:t>
            </a:r>
            <a:r>
              <a:rPr lang="en-US" sz="2400" dirty="0" smtClean="0">
                <a:latin typeface="Arial" charset="0"/>
              </a:rPr>
              <a:t>capacity</a:t>
            </a:r>
            <a:endParaRPr lang="en-US" dirty="0">
              <a:latin typeface="Arial" charset="0"/>
            </a:endParaRPr>
          </a:p>
          <a:p>
            <a:r>
              <a:rPr lang="en-US" sz="2200" dirty="0">
                <a:latin typeface="Arial" charset="0"/>
              </a:rPr>
              <a:t>    -- increases with temperature</a:t>
            </a:r>
          </a:p>
          <a:p>
            <a:r>
              <a:rPr lang="en-US" sz="2200" dirty="0">
                <a:latin typeface="Arial" charset="0"/>
              </a:rPr>
              <a:t>    -- for solids it reaches a limiting value of </a:t>
            </a:r>
            <a:r>
              <a:rPr lang="en-US" sz="2200" dirty="0" smtClean="0">
                <a:latin typeface="Arial" charset="0"/>
              </a:rPr>
              <a:t>3</a:t>
            </a:r>
            <a:r>
              <a:rPr lang="en-US" sz="2200" i="1" dirty="0" smtClean="0">
                <a:latin typeface="Arial" charset="0"/>
              </a:rPr>
              <a:t>R </a:t>
            </a:r>
            <a:r>
              <a:rPr lang="en-US" sz="2200" dirty="0" smtClean="0">
                <a:latin typeface="Arial" charset="0"/>
              </a:rPr>
              <a:t>(</a:t>
            </a:r>
            <a:r>
              <a:rPr lang="en-US" sz="2200" dirty="0" err="1" smtClean="0">
                <a:latin typeface="Arial" charset="0"/>
              </a:rPr>
              <a:t>Dulong</a:t>
            </a:r>
            <a:r>
              <a:rPr lang="en-US" sz="2200" dirty="0" smtClean="0">
                <a:latin typeface="Arial" charset="0"/>
              </a:rPr>
              <a:t>-Petit law)</a:t>
            </a:r>
          </a:p>
          <a:p>
            <a:r>
              <a:rPr lang="en-US" sz="2200" dirty="0" smtClean="0">
                <a:latin typeface="Arial" charset="0"/>
              </a:rPr>
              <a:t>    -- at low temperature, it scales with </a:t>
            </a:r>
            <a:r>
              <a:rPr lang="en-US" sz="2200" i="1" dirty="0" smtClean="0">
                <a:latin typeface="Arial" charset="0"/>
              </a:rPr>
              <a:t>T</a:t>
            </a:r>
            <a:r>
              <a:rPr lang="en-US" sz="2200" i="1" baseline="30000" dirty="0" smtClean="0">
                <a:latin typeface="Arial" charset="0"/>
              </a:rPr>
              <a:t>3</a:t>
            </a:r>
            <a:endParaRPr lang="en-US" sz="2200" i="1" dirty="0">
              <a:latin typeface="Arial" charset="0"/>
            </a:endParaRPr>
          </a:p>
        </p:txBody>
      </p:sp>
      <p:grpSp>
        <p:nvGrpSpPr>
          <p:cNvPr id="6" name="Group 5"/>
          <p:cNvGrpSpPr/>
          <p:nvPr/>
        </p:nvGrpSpPr>
        <p:grpSpPr>
          <a:xfrm>
            <a:off x="762000" y="3238698"/>
            <a:ext cx="6942138" cy="3085902"/>
            <a:chOff x="422275" y="2249488"/>
            <a:chExt cx="6942138" cy="3085902"/>
          </a:xfrm>
        </p:grpSpPr>
        <p:pic>
          <p:nvPicPr>
            <p:cNvPr id="7" name="Picture 75" descr="Fig 19_2 curve"/>
            <p:cNvPicPr>
              <a:picLocks noChangeAspect="1" noChangeArrowheads="1"/>
            </p:cNvPicPr>
            <p:nvPr/>
          </p:nvPicPr>
          <p:blipFill>
            <a:blip r:embed="rId2" cstate="print"/>
            <a:srcRect/>
            <a:stretch>
              <a:fillRect/>
            </a:stretch>
          </p:blipFill>
          <p:spPr bwMode="auto">
            <a:xfrm>
              <a:off x="3038475" y="2613025"/>
              <a:ext cx="2655888" cy="1936750"/>
            </a:xfrm>
            <a:prstGeom prst="rect">
              <a:avLst/>
            </a:prstGeom>
            <a:noFill/>
            <a:ln w="9525">
              <a:noFill/>
              <a:miter lim="800000"/>
              <a:headEnd/>
              <a:tailEnd/>
            </a:ln>
          </p:spPr>
        </p:pic>
        <p:sp>
          <p:nvSpPr>
            <p:cNvPr id="8" name="Rectangle 41"/>
            <p:cNvSpPr>
              <a:spLocks noChangeArrowheads="1"/>
            </p:cNvSpPr>
            <p:nvPr/>
          </p:nvSpPr>
          <p:spPr bwMode="auto">
            <a:xfrm>
              <a:off x="436563" y="2479675"/>
              <a:ext cx="1984375" cy="304800"/>
            </a:xfrm>
            <a:prstGeom prst="rect">
              <a:avLst/>
            </a:prstGeom>
            <a:noFill/>
            <a:ln w="9525">
              <a:noFill/>
              <a:miter lim="800000"/>
              <a:headEnd/>
              <a:tailEnd/>
            </a:ln>
          </p:spPr>
          <p:txBody>
            <a:bodyPr wrap="none" lIns="0" tIns="0" rIns="0" bIns="0">
              <a:spAutoFit/>
            </a:bodyPr>
            <a:lstStyle/>
            <a:p>
              <a:r>
                <a:rPr lang="en-US" sz="2000" i="1" dirty="0">
                  <a:solidFill>
                    <a:srgbClr val="777777"/>
                  </a:solidFill>
                  <a:latin typeface="Arial" charset="0"/>
                </a:rPr>
                <a:t>R</a:t>
              </a:r>
              <a:r>
                <a:rPr lang="en-US" sz="2000" dirty="0">
                  <a:solidFill>
                    <a:srgbClr val="777777"/>
                  </a:solidFill>
                  <a:latin typeface="Arial" charset="0"/>
                </a:rPr>
                <a:t> = gas constant </a:t>
              </a:r>
              <a:endParaRPr lang="en-US" dirty="0"/>
            </a:p>
          </p:txBody>
        </p:sp>
        <p:sp>
          <p:nvSpPr>
            <p:cNvPr id="9" name="Rectangle 42"/>
            <p:cNvSpPr>
              <a:spLocks noChangeArrowheads="1"/>
            </p:cNvSpPr>
            <p:nvPr/>
          </p:nvSpPr>
          <p:spPr bwMode="auto">
            <a:xfrm>
              <a:off x="2670175" y="2409825"/>
              <a:ext cx="319088" cy="333375"/>
            </a:xfrm>
            <a:prstGeom prst="rect">
              <a:avLst/>
            </a:prstGeom>
            <a:solidFill>
              <a:schemeClr val="bg1"/>
            </a:solidFill>
            <a:ln w="9525">
              <a:noFill/>
              <a:prstDash val="dash"/>
              <a:miter lim="800000"/>
              <a:headEnd/>
              <a:tailEnd/>
            </a:ln>
          </p:spPr>
          <p:txBody>
            <a:bodyPr wrap="none" anchor="ctr"/>
            <a:lstStyle/>
            <a:p>
              <a:endParaRPr lang="en-US"/>
            </a:p>
          </p:txBody>
        </p:sp>
        <p:sp>
          <p:nvSpPr>
            <p:cNvPr id="10" name="Rectangle 43"/>
            <p:cNvSpPr>
              <a:spLocks noChangeArrowheads="1"/>
            </p:cNvSpPr>
            <p:nvPr/>
          </p:nvSpPr>
          <p:spPr bwMode="auto">
            <a:xfrm>
              <a:off x="2595563" y="2468563"/>
              <a:ext cx="325437" cy="304800"/>
            </a:xfrm>
            <a:prstGeom prst="rect">
              <a:avLst/>
            </a:prstGeom>
            <a:noFill/>
            <a:ln w="9525">
              <a:noFill/>
              <a:miter lim="800000"/>
              <a:headEnd/>
              <a:tailEnd/>
            </a:ln>
          </p:spPr>
          <p:txBody>
            <a:bodyPr wrap="none" lIns="0" tIns="0" rIns="0" bIns="0">
              <a:spAutoFit/>
            </a:bodyPr>
            <a:lstStyle/>
            <a:p>
              <a:r>
                <a:rPr lang="en-US" sz="2000">
                  <a:solidFill>
                    <a:srgbClr val="777777"/>
                  </a:solidFill>
                  <a:latin typeface="Arial" charset="0"/>
                </a:rPr>
                <a:t>3</a:t>
              </a:r>
              <a:r>
                <a:rPr lang="en-US" sz="2000" i="1">
                  <a:solidFill>
                    <a:srgbClr val="777777"/>
                  </a:solidFill>
                  <a:latin typeface="Arial" charset="0"/>
                </a:rPr>
                <a:t>R</a:t>
              </a:r>
              <a:endParaRPr lang="en-US" i="1">
                <a:solidFill>
                  <a:srgbClr val="777777"/>
                </a:solidFill>
                <a:latin typeface="Arial" charset="0"/>
              </a:endParaRPr>
            </a:p>
          </p:txBody>
        </p:sp>
        <p:sp>
          <p:nvSpPr>
            <p:cNvPr id="11" name="Rectangle 44"/>
            <p:cNvSpPr>
              <a:spLocks noChangeArrowheads="1"/>
            </p:cNvSpPr>
            <p:nvPr/>
          </p:nvSpPr>
          <p:spPr bwMode="auto">
            <a:xfrm>
              <a:off x="422275" y="2806700"/>
              <a:ext cx="1927225" cy="304800"/>
            </a:xfrm>
            <a:prstGeom prst="rect">
              <a:avLst/>
            </a:prstGeom>
            <a:noFill/>
            <a:ln w="9525">
              <a:noFill/>
              <a:miter lim="800000"/>
              <a:headEnd/>
              <a:tailEnd/>
            </a:ln>
          </p:spPr>
          <p:txBody>
            <a:bodyPr wrap="none" lIns="0" tIns="0" rIns="0" bIns="0">
              <a:spAutoFit/>
            </a:bodyPr>
            <a:lstStyle/>
            <a:p>
              <a:r>
                <a:rPr lang="en-US" sz="2000" i="1">
                  <a:solidFill>
                    <a:srgbClr val="777777"/>
                  </a:solidFill>
                  <a:latin typeface="Arial" charset="0"/>
                </a:rPr>
                <a:t>    </a:t>
              </a:r>
              <a:r>
                <a:rPr lang="en-US" sz="2000">
                  <a:solidFill>
                    <a:srgbClr val="777777"/>
                  </a:solidFill>
                  <a:latin typeface="Arial" charset="0"/>
                </a:rPr>
                <a:t>= 8.31 J/mol-K</a:t>
              </a:r>
              <a:endParaRPr lang="en-US" b="1">
                <a:latin typeface="Arial" charset="0"/>
              </a:endParaRPr>
            </a:p>
          </p:txBody>
        </p:sp>
        <p:sp>
          <p:nvSpPr>
            <p:cNvPr id="12" name="Rectangle 48"/>
            <p:cNvSpPr>
              <a:spLocks noChangeArrowheads="1"/>
            </p:cNvSpPr>
            <p:nvPr/>
          </p:nvSpPr>
          <p:spPr bwMode="auto">
            <a:xfrm>
              <a:off x="5815013" y="2455863"/>
              <a:ext cx="1549400" cy="365125"/>
            </a:xfrm>
            <a:prstGeom prst="rect">
              <a:avLst/>
            </a:prstGeom>
            <a:noFill/>
            <a:ln w="9525">
              <a:noFill/>
              <a:miter lim="800000"/>
              <a:headEnd/>
              <a:tailEnd/>
            </a:ln>
          </p:spPr>
          <p:txBody>
            <a:bodyPr wrap="none" lIns="0" tIns="0" rIns="0" bIns="0">
              <a:spAutoFit/>
            </a:bodyPr>
            <a:lstStyle/>
            <a:p>
              <a:r>
                <a:rPr lang="en-US" sz="2000" i="1" dirty="0">
                  <a:solidFill>
                    <a:srgbClr val="DD0000"/>
                  </a:solidFill>
                  <a:latin typeface="Arial" charset="0"/>
                </a:rPr>
                <a:t>C</a:t>
              </a:r>
              <a:r>
                <a:rPr lang="en-US" i="1" baseline="-25000" dirty="0">
                  <a:solidFill>
                    <a:srgbClr val="DD0000"/>
                  </a:solidFill>
                  <a:latin typeface="Arial" charset="0"/>
                </a:rPr>
                <a:t>v</a:t>
              </a:r>
              <a:r>
                <a:rPr lang="en-US" dirty="0">
                  <a:solidFill>
                    <a:srgbClr val="DD0000"/>
                  </a:solidFill>
                  <a:latin typeface="Arial" charset="0"/>
                </a:rPr>
                <a:t> </a:t>
              </a:r>
              <a:r>
                <a:rPr lang="en-US" sz="2000" dirty="0">
                  <a:solidFill>
                    <a:srgbClr val="DD0000"/>
                  </a:solidFill>
                  <a:latin typeface="Arial" charset="0"/>
                </a:rPr>
                <a:t>= constant</a:t>
              </a:r>
              <a:endParaRPr lang="en-US" sz="2000" i="1" dirty="0">
                <a:latin typeface="Arial" charset="0"/>
              </a:endParaRPr>
            </a:p>
          </p:txBody>
        </p:sp>
        <p:sp>
          <p:nvSpPr>
            <p:cNvPr id="13" name="Rectangle 54"/>
            <p:cNvSpPr>
              <a:spLocks noChangeArrowheads="1"/>
            </p:cNvSpPr>
            <p:nvPr/>
          </p:nvSpPr>
          <p:spPr bwMode="auto">
            <a:xfrm>
              <a:off x="5646738" y="2568575"/>
              <a:ext cx="88900" cy="2032000"/>
            </a:xfrm>
            <a:prstGeom prst="rect">
              <a:avLst/>
            </a:prstGeom>
            <a:solidFill>
              <a:schemeClr val="bg1"/>
            </a:solidFill>
            <a:ln w="9525">
              <a:noFill/>
              <a:prstDash val="dash"/>
              <a:miter lim="800000"/>
              <a:headEnd/>
              <a:tailEnd/>
            </a:ln>
          </p:spPr>
          <p:txBody>
            <a:bodyPr wrap="none" anchor="ctr"/>
            <a:lstStyle/>
            <a:p>
              <a:endParaRPr lang="en-US"/>
            </a:p>
          </p:txBody>
        </p:sp>
        <p:sp>
          <p:nvSpPr>
            <p:cNvPr id="14" name="Freeform 56"/>
            <p:cNvSpPr>
              <a:spLocks/>
            </p:cNvSpPr>
            <p:nvPr/>
          </p:nvSpPr>
          <p:spPr bwMode="auto">
            <a:xfrm>
              <a:off x="5567363" y="4470400"/>
              <a:ext cx="104775" cy="152400"/>
            </a:xfrm>
            <a:custGeom>
              <a:avLst/>
              <a:gdLst>
                <a:gd name="T0" fmla="*/ 2147483647 w 64"/>
                <a:gd name="T1" fmla="*/ 2147483647 h 96"/>
                <a:gd name="T2" fmla="*/ 0 w 64"/>
                <a:gd name="T3" fmla="*/ 2147483647 h 96"/>
                <a:gd name="T4" fmla="*/ 2147483647 w 64"/>
                <a:gd name="T5" fmla="*/ 2147483647 h 96"/>
                <a:gd name="T6" fmla="*/ 0 w 64"/>
                <a:gd name="T7" fmla="*/ 0 h 96"/>
                <a:gd name="T8" fmla="*/ 2147483647 w 64"/>
                <a:gd name="T9" fmla="*/ 2147483647 h 96"/>
                <a:gd name="T10" fmla="*/ 0 60000 65536"/>
                <a:gd name="T11" fmla="*/ 0 60000 65536"/>
                <a:gd name="T12" fmla="*/ 0 60000 65536"/>
                <a:gd name="T13" fmla="*/ 0 60000 65536"/>
                <a:gd name="T14" fmla="*/ 0 60000 65536"/>
                <a:gd name="T15" fmla="*/ 0 w 64"/>
                <a:gd name="T16" fmla="*/ 0 h 96"/>
                <a:gd name="T17" fmla="*/ 64 w 64"/>
                <a:gd name="T18" fmla="*/ 96 h 96"/>
              </a:gdLst>
              <a:ahLst/>
              <a:cxnLst>
                <a:cxn ang="T10">
                  <a:pos x="T0" y="T1"/>
                </a:cxn>
                <a:cxn ang="T11">
                  <a:pos x="T2" y="T3"/>
                </a:cxn>
                <a:cxn ang="T12">
                  <a:pos x="T4" y="T5"/>
                </a:cxn>
                <a:cxn ang="T13">
                  <a:pos x="T6" y="T7"/>
                </a:cxn>
                <a:cxn ang="T14">
                  <a:pos x="T8" y="T9"/>
                </a:cxn>
              </a:cxnLst>
              <a:rect l="T15" t="T16" r="T17" b="T18"/>
              <a:pathLst>
                <a:path w="64" h="96">
                  <a:moveTo>
                    <a:pt x="64" y="48"/>
                  </a:moveTo>
                  <a:lnTo>
                    <a:pt x="0" y="96"/>
                  </a:lnTo>
                  <a:lnTo>
                    <a:pt x="24" y="48"/>
                  </a:lnTo>
                  <a:lnTo>
                    <a:pt x="0" y="0"/>
                  </a:lnTo>
                  <a:lnTo>
                    <a:pt x="64" y="48"/>
                  </a:lnTo>
                  <a:close/>
                </a:path>
              </a:pathLst>
            </a:custGeom>
            <a:solidFill>
              <a:srgbClr val="000000"/>
            </a:solidFill>
            <a:ln w="12700">
              <a:solidFill>
                <a:srgbClr val="000000"/>
              </a:solidFill>
              <a:round/>
              <a:headEnd/>
              <a:tailEnd/>
            </a:ln>
          </p:spPr>
          <p:txBody>
            <a:bodyPr/>
            <a:lstStyle/>
            <a:p>
              <a:endParaRPr lang="en-US"/>
            </a:p>
          </p:txBody>
        </p:sp>
        <p:sp>
          <p:nvSpPr>
            <p:cNvPr id="15" name="Rectangle 59"/>
            <p:cNvSpPr>
              <a:spLocks noChangeArrowheads="1"/>
            </p:cNvSpPr>
            <p:nvPr/>
          </p:nvSpPr>
          <p:spPr bwMode="auto">
            <a:xfrm>
              <a:off x="4580589" y="4735513"/>
              <a:ext cx="2244725" cy="304800"/>
            </a:xfrm>
            <a:prstGeom prst="rect">
              <a:avLst/>
            </a:prstGeom>
            <a:noFill/>
            <a:ln w="9525">
              <a:noFill/>
              <a:miter lim="800000"/>
              <a:headEnd/>
              <a:tailEnd/>
            </a:ln>
          </p:spPr>
          <p:txBody>
            <a:bodyPr wrap="none" lIns="0" tIns="0" rIns="0" bIns="0">
              <a:spAutoFit/>
            </a:bodyPr>
            <a:lstStyle/>
            <a:p>
              <a:r>
                <a:rPr lang="en-US" sz="2000" dirty="0">
                  <a:solidFill>
                    <a:srgbClr val="0000AA"/>
                  </a:solidFill>
                  <a:latin typeface="Arial" charset="0"/>
                </a:rPr>
                <a:t>Debye temperature </a:t>
              </a:r>
              <a:endParaRPr lang="en-US" dirty="0"/>
            </a:p>
          </p:txBody>
        </p:sp>
        <p:sp>
          <p:nvSpPr>
            <p:cNvPr id="16" name="Rectangle 60"/>
            <p:cNvSpPr>
              <a:spLocks noChangeArrowheads="1"/>
            </p:cNvSpPr>
            <p:nvPr/>
          </p:nvSpPr>
          <p:spPr bwMode="auto">
            <a:xfrm>
              <a:off x="4580589" y="5027613"/>
              <a:ext cx="2394886" cy="307777"/>
            </a:xfrm>
            <a:prstGeom prst="rect">
              <a:avLst/>
            </a:prstGeom>
            <a:noFill/>
            <a:ln w="9525">
              <a:noFill/>
              <a:miter lim="800000"/>
              <a:headEnd/>
              <a:tailEnd/>
            </a:ln>
          </p:spPr>
          <p:txBody>
            <a:bodyPr wrap="none" lIns="0" tIns="0" rIns="0" bIns="0">
              <a:spAutoFit/>
            </a:bodyPr>
            <a:lstStyle/>
            <a:p>
              <a:r>
                <a:rPr lang="en-US" sz="2000" dirty="0">
                  <a:solidFill>
                    <a:srgbClr val="0000AA"/>
                  </a:solidFill>
                  <a:latin typeface="Arial" charset="0"/>
                </a:rPr>
                <a:t>(usually less than </a:t>
              </a:r>
              <a:r>
                <a:rPr lang="en-US" sz="2000" dirty="0" smtClean="0">
                  <a:solidFill>
                    <a:srgbClr val="0000AA"/>
                  </a:solidFill>
                  <a:latin typeface="Arial" charset="0"/>
                </a:rPr>
                <a:t>RT</a:t>
              </a:r>
              <a:endParaRPr lang="en-US" dirty="0"/>
            </a:p>
          </p:txBody>
        </p:sp>
        <p:sp>
          <p:nvSpPr>
            <p:cNvPr id="18" name="Rectangle 62"/>
            <p:cNvSpPr>
              <a:spLocks noChangeArrowheads="1"/>
            </p:cNvSpPr>
            <p:nvPr/>
          </p:nvSpPr>
          <p:spPr bwMode="auto">
            <a:xfrm>
              <a:off x="6883027" y="5014278"/>
              <a:ext cx="84138" cy="304800"/>
            </a:xfrm>
            <a:prstGeom prst="rect">
              <a:avLst/>
            </a:prstGeom>
            <a:noFill/>
            <a:ln w="9525">
              <a:noFill/>
              <a:miter lim="800000"/>
              <a:headEnd/>
              <a:tailEnd/>
            </a:ln>
          </p:spPr>
          <p:txBody>
            <a:bodyPr wrap="none" lIns="0" tIns="0" rIns="0" bIns="0">
              <a:spAutoFit/>
            </a:bodyPr>
            <a:lstStyle/>
            <a:p>
              <a:r>
                <a:rPr lang="en-US" sz="2000" dirty="0">
                  <a:solidFill>
                    <a:srgbClr val="0000AA"/>
                  </a:solidFill>
                  <a:latin typeface="Arial" charset="0"/>
                </a:rPr>
                <a:t>)</a:t>
              </a:r>
              <a:endParaRPr lang="en-US" dirty="0"/>
            </a:p>
          </p:txBody>
        </p:sp>
        <p:sp>
          <p:nvSpPr>
            <p:cNvPr id="19" name="Line 63"/>
            <p:cNvSpPr>
              <a:spLocks noChangeShapeType="1"/>
            </p:cNvSpPr>
            <p:nvPr/>
          </p:nvSpPr>
          <p:spPr bwMode="auto">
            <a:xfrm flipV="1">
              <a:off x="4335463" y="4392613"/>
              <a:ext cx="1587" cy="127000"/>
            </a:xfrm>
            <a:prstGeom prst="line">
              <a:avLst/>
            </a:prstGeom>
            <a:noFill/>
            <a:ln w="12700">
              <a:solidFill>
                <a:srgbClr val="000000"/>
              </a:solidFill>
              <a:round/>
              <a:headEnd/>
              <a:tailEnd/>
            </a:ln>
          </p:spPr>
          <p:txBody>
            <a:bodyPr/>
            <a:lstStyle/>
            <a:p>
              <a:endParaRPr lang="en-US"/>
            </a:p>
          </p:txBody>
        </p:sp>
        <p:sp>
          <p:nvSpPr>
            <p:cNvPr id="20" name="Rectangle 64"/>
            <p:cNvSpPr>
              <a:spLocks noChangeArrowheads="1"/>
            </p:cNvSpPr>
            <p:nvPr/>
          </p:nvSpPr>
          <p:spPr bwMode="auto">
            <a:xfrm>
              <a:off x="5786755" y="4367213"/>
              <a:ext cx="677862" cy="365125"/>
            </a:xfrm>
            <a:prstGeom prst="rect">
              <a:avLst/>
            </a:prstGeom>
            <a:noFill/>
            <a:ln w="9525">
              <a:noFill/>
              <a:miter lim="800000"/>
              <a:headEnd/>
              <a:tailEnd/>
            </a:ln>
          </p:spPr>
          <p:txBody>
            <a:bodyPr wrap="none" lIns="0" tIns="0" rIns="0" bIns="0">
              <a:spAutoFit/>
            </a:bodyPr>
            <a:lstStyle/>
            <a:p>
              <a:r>
                <a:rPr lang="en-US" i="1" dirty="0">
                  <a:solidFill>
                    <a:srgbClr val="000000"/>
                  </a:solidFill>
                  <a:latin typeface="Arial" charset="0"/>
                </a:rPr>
                <a:t>T</a:t>
              </a:r>
              <a:r>
                <a:rPr lang="en-US" dirty="0">
                  <a:solidFill>
                    <a:srgbClr val="000000"/>
                  </a:solidFill>
                  <a:latin typeface="Arial" charset="0"/>
                </a:rPr>
                <a:t> (K)</a:t>
              </a:r>
              <a:endParaRPr lang="en-US" dirty="0"/>
            </a:p>
          </p:txBody>
        </p:sp>
        <p:sp>
          <p:nvSpPr>
            <p:cNvPr id="21" name="Rectangle 65"/>
            <p:cNvSpPr>
              <a:spLocks noChangeArrowheads="1"/>
            </p:cNvSpPr>
            <p:nvPr/>
          </p:nvSpPr>
          <p:spPr bwMode="auto">
            <a:xfrm>
              <a:off x="4170363" y="4534853"/>
              <a:ext cx="190758" cy="307777"/>
            </a:xfrm>
            <a:prstGeom prst="rect">
              <a:avLst/>
            </a:prstGeom>
            <a:noFill/>
            <a:ln w="9525">
              <a:noFill/>
              <a:miter lim="800000"/>
              <a:headEnd/>
              <a:tailEnd/>
            </a:ln>
          </p:spPr>
          <p:txBody>
            <a:bodyPr wrap="none" lIns="0" tIns="0" rIns="0" bIns="0">
              <a:spAutoFit/>
            </a:bodyPr>
            <a:lstStyle/>
            <a:p>
              <a:r>
                <a:rPr lang="en-US" sz="2000" i="1" dirty="0" smtClean="0">
                  <a:solidFill>
                    <a:srgbClr val="0000AA"/>
                  </a:solidFill>
                  <a:latin typeface="Symbol" charset="2"/>
                </a:rPr>
                <a:t>Q</a:t>
              </a:r>
              <a:endParaRPr lang="en-US" i="1" dirty="0"/>
            </a:p>
          </p:txBody>
        </p:sp>
        <p:sp>
          <p:nvSpPr>
            <p:cNvPr id="22" name="Rectangle 66"/>
            <p:cNvSpPr>
              <a:spLocks noChangeArrowheads="1"/>
            </p:cNvSpPr>
            <p:nvPr/>
          </p:nvSpPr>
          <p:spPr bwMode="auto">
            <a:xfrm>
              <a:off x="4373563" y="4647209"/>
              <a:ext cx="147476" cy="246221"/>
            </a:xfrm>
            <a:prstGeom prst="rect">
              <a:avLst/>
            </a:prstGeom>
            <a:noFill/>
            <a:ln w="9525">
              <a:noFill/>
              <a:miter lim="800000"/>
              <a:headEnd/>
              <a:tailEnd/>
            </a:ln>
          </p:spPr>
          <p:txBody>
            <a:bodyPr wrap="none" lIns="0" tIns="0" rIns="0" bIns="0">
              <a:spAutoFit/>
            </a:bodyPr>
            <a:lstStyle/>
            <a:p>
              <a:r>
                <a:rPr lang="en-US" sz="1600" i="1" dirty="0">
                  <a:solidFill>
                    <a:srgbClr val="0000AA"/>
                  </a:solidFill>
                  <a:latin typeface="Arial" charset="0"/>
                </a:rPr>
                <a:t>D</a:t>
              </a:r>
              <a:endParaRPr lang="en-US" sz="1400" i="1" dirty="0"/>
            </a:p>
          </p:txBody>
        </p:sp>
        <p:sp>
          <p:nvSpPr>
            <p:cNvPr id="23" name="Rectangle 69"/>
            <p:cNvSpPr>
              <a:spLocks noChangeArrowheads="1"/>
            </p:cNvSpPr>
            <p:nvPr/>
          </p:nvSpPr>
          <p:spPr bwMode="auto">
            <a:xfrm>
              <a:off x="2887663" y="4557713"/>
              <a:ext cx="233362" cy="158750"/>
            </a:xfrm>
            <a:prstGeom prst="rect">
              <a:avLst/>
            </a:prstGeom>
            <a:solidFill>
              <a:schemeClr val="bg1"/>
            </a:solidFill>
            <a:ln w="9525">
              <a:noFill/>
              <a:prstDash val="dash"/>
              <a:miter lim="800000"/>
              <a:headEnd/>
              <a:tailEnd/>
            </a:ln>
          </p:spPr>
          <p:txBody>
            <a:bodyPr wrap="none" anchor="ctr"/>
            <a:lstStyle/>
            <a:p>
              <a:endParaRPr lang="en-US"/>
            </a:p>
          </p:txBody>
        </p:sp>
        <p:sp>
          <p:nvSpPr>
            <p:cNvPr id="24" name="Rectangle 70"/>
            <p:cNvSpPr>
              <a:spLocks noChangeArrowheads="1"/>
            </p:cNvSpPr>
            <p:nvPr/>
          </p:nvSpPr>
          <p:spPr bwMode="auto">
            <a:xfrm>
              <a:off x="2816225" y="4354513"/>
              <a:ext cx="158750" cy="304800"/>
            </a:xfrm>
            <a:prstGeom prst="rect">
              <a:avLst/>
            </a:prstGeom>
            <a:solidFill>
              <a:schemeClr val="bg1"/>
            </a:solidFill>
            <a:ln w="9525">
              <a:noFill/>
              <a:prstDash val="dash"/>
              <a:miter lim="800000"/>
              <a:headEnd/>
              <a:tailEnd/>
            </a:ln>
          </p:spPr>
          <p:txBody>
            <a:bodyPr wrap="none" anchor="ctr"/>
            <a:lstStyle/>
            <a:p>
              <a:endParaRPr lang="en-US"/>
            </a:p>
          </p:txBody>
        </p:sp>
        <p:sp>
          <p:nvSpPr>
            <p:cNvPr id="25" name="Text Box 71"/>
            <p:cNvSpPr txBox="1">
              <a:spLocks noChangeArrowheads="1"/>
            </p:cNvSpPr>
            <p:nvPr/>
          </p:nvSpPr>
          <p:spPr bwMode="auto">
            <a:xfrm>
              <a:off x="2895600" y="4505325"/>
              <a:ext cx="247650" cy="366713"/>
            </a:xfrm>
            <a:prstGeom prst="rect">
              <a:avLst/>
            </a:prstGeom>
            <a:noFill/>
            <a:ln w="9525">
              <a:noFill/>
              <a:prstDash val="dash"/>
              <a:miter lim="800000"/>
              <a:headEnd/>
              <a:tailEnd/>
            </a:ln>
          </p:spPr>
          <p:txBody>
            <a:bodyPr>
              <a:spAutoFit/>
            </a:bodyPr>
            <a:lstStyle/>
            <a:p>
              <a:pPr>
                <a:spcBef>
                  <a:spcPct val="50000"/>
                </a:spcBef>
              </a:pPr>
              <a:r>
                <a:rPr lang="en-US" sz="1800" b="1">
                  <a:latin typeface="Arial" charset="0"/>
                </a:rPr>
                <a:t>0</a:t>
              </a:r>
            </a:p>
          </p:txBody>
        </p:sp>
        <p:sp>
          <p:nvSpPr>
            <p:cNvPr id="26" name="Text Box 72"/>
            <p:cNvSpPr txBox="1">
              <a:spLocks noChangeArrowheads="1"/>
            </p:cNvSpPr>
            <p:nvPr/>
          </p:nvSpPr>
          <p:spPr bwMode="auto">
            <a:xfrm>
              <a:off x="2713038" y="4294188"/>
              <a:ext cx="320675" cy="366712"/>
            </a:xfrm>
            <a:prstGeom prst="rect">
              <a:avLst/>
            </a:prstGeom>
            <a:noFill/>
            <a:ln w="9525">
              <a:noFill/>
              <a:prstDash val="dash"/>
              <a:miter lim="800000"/>
              <a:headEnd/>
              <a:tailEnd/>
            </a:ln>
          </p:spPr>
          <p:txBody>
            <a:bodyPr>
              <a:spAutoFit/>
            </a:bodyPr>
            <a:lstStyle/>
            <a:p>
              <a:pPr>
                <a:spcBef>
                  <a:spcPct val="50000"/>
                </a:spcBef>
              </a:pPr>
              <a:r>
                <a:rPr lang="en-US" sz="1800" b="1">
                  <a:latin typeface="Arial" charset="0"/>
                </a:rPr>
                <a:t>0</a:t>
              </a:r>
            </a:p>
          </p:txBody>
        </p:sp>
        <p:sp>
          <p:nvSpPr>
            <p:cNvPr id="27" name="Rectangle 46"/>
            <p:cNvSpPr>
              <a:spLocks noChangeArrowheads="1"/>
            </p:cNvSpPr>
            <p:nvPr/>
          </p:nvSpPr>
          <p:spPr bwMode="auto">
            <a:xfrm rot="36658">
              <a:off x="2522538" y="3352800"/>
              <a:ext cx="322262" cy="365125"/>
            </a:xfrm>
            <a:prstGeom prst="rect">
              <a:avLst/>
            </a:prstGeom>
            <a:noFill/>
            <a:ln w="9525">
              <a:noFill/>
              <a:miter lim="800000"/>
              <a:headEnd/>
              <a:tailEnd/>
            </a:ln>
          </p:spPr>
          <p:txBody>
            <a:bodyPr wrap="none" lIns="0" tIns="0" rIns="0" bIns="0">
              <a:spAutoFit/>
            </a:bodyPr>
            <a:lstStyle/>
            <a:p>
              <a:r>
                <a:rPr lang="en-US" i="1" dirty="0">
                  <a:solidFill>
                    <a:srgbClr val="000000"/>
                  </a:solidFill>
                  <a:latin typeface="Arial" charset="0"/>
                </a:rPr>
                <a:t>C</a:t>
              </a:r>
              <a:r>
                <a:rPr lang="en-US" i="1" baseline="-25000" dirty="0">
                  <a:solidFill>
                    <a:srgbClr val="000000"/>
                  </a:solidFill>
                  <a:latin typeface="Arial" charset="0"/>
                </a:rPr>
                <a:t>v</a:t>
              </a:r>
              <a:endParaRPr lang="en-US" i="1" dirty="0"/>
            </a:p>
          </p:txBody>
        </p:sp>
        <p:sp>
          <p:nvSpPr>
            <p:cNvPr id="28" name="Line 76"/>
            <p:cNvSpPr>
              <a:spLocks noChangeShapeType="1"/>
            </p:cNvSpPr>
            <p:nvPr/>
          </p:nvSpPr>
          <p:spPr bwMode="auto">
            <a:xfrm>
              <a:off x="3025775" y="2613025"/>
              <a:ext cx="2624138" cy="0"/>
            </a:xfrm>
            <a:prstGeom prst="line">
              <a:avLst/>
            </a:prstGeom>
            <a:noFill/>
            <a:ln w="19050">
              <a:solidFill>
                <a:srgbClr val="777777"/>
              </a:solidFill>
              <a:round/>
              <a:headEnd/>
              <a:tailEnd/>
            </a:ln>
          </p:spPr>
          <p:txBody>
            <a:bodyPr/>
            <a:lstStyle/>
            <a:p>
              <a:endParaRPr lang="en-US"/>
            </a:p>
          </p:txBody>
        </p:sp>
        <p:grpSp>
          <p:nvGrpSpPr>
            <p:cNvPr id="29" name="Group 74"/>
            <p:cNvGrpSpPr>
              <a:grpSpLocks/>
            </p:cNvGrpSpPr>
            <p:nvPr/>
          </p:nvGrpSpPr>
          <p:grpSpPr bwMode="auto">
            <a:xfrm>
              <a:off x="2949575" y="2249488"/>
              <a:ext cx="144463" cy="2298700"/>
              <a:chOff x="1856" y="1630"/>
              <a:chExt cx="78" cy="1235"/>
            </a:xfrm>
          </p:grpSpPr>
          <p:sp>
            <p:nvSpPr>
              <p:cNvPr id="31" name="Freeform 52"/>
              <p:cNvSpPr>
                <a:spLocks/>
              </p:cNvSpPr>
              <p:nvPr/>
            </p:nvSpPr>
            <p:spPr bwMode="auto">
              <a:xfrm>
                <a:off x="1856" y="1630"/>
                <a:ext cx="78" cy="69"/>
              </a:xfrm>
              <a:custGeom>
                <a:avLst/>
                <a:gdLst>
                  <a:gd name="T0" fmla="*/ 4 w 96"/>
                  <a:gd name="T1" fmla="*/ 0 h 64"/>
                  <a:gd name="T2" fmla="*/ 8 w 96"/>
                  <a:gd name="T3" fmla="*/ 157 h 64"/>
                  <a:gd name="T4" fmla="*/ 4 w 96"/>
                  <a:gd name="T5" fmla="*/ 99 h 64"/>
                  <a:gd name="T6" fmla="*/ 0 w 96"/>
                  <a:gd name="T7" fmla="*/ 157 h 64"/>
                  <a:gd name="T8" fmla="*/ 4 w 96"/>
                  <a:gd name="T9" fmla="*/ 0 h 64"/>
                  <a:gd name="T10" fmla="*/ 0 60000 65536"/>
                  <a:gd name="T11" fmla="*/ 0 60000 65536"/>
                  <a:gd name="T12" fmla="*/ 0 60000 65536"/>
                  <a:gd name="T13" fmla="*/ 0 60000 65536"/>
                  <a:gd name="T14" fmla="*/ 0 60000 65536"/>
                  <a:gd name="T15" fmla="*/ 0 w 96"/>
                  <a:gd name="T16" fmla="*/ 0 h 64"/>
                  <a:gd name="T17" fmla="*/ 96 w 96"/>
                  <a:gd name="T18" fmla="*/ 64 h 64"/>
                </a:gdLst>
                <a:ahLst/>
                <a:cxnLst>
                  <a:cxn ang="T10">
                    <a:pos x="T0" y="T1"/>
                  </a:cxn>
                  <a:cxn ang="T11">
                    <a:pos x="T2" y="T3"/>
                  </a:cxn>
                  <a:cxn ang="T12">
                    <a:pos x="T4" y="T5"/>
                  </a:cxn>
                  <a:cxn ang="T13">
                    <a:pos x="T6" y="T7"/>
                  </a:cxn>
                  <a:cxn ang="T14">
                    <a:pos x="T8" y="T9"/>
                  </a:cxn>
                </a:cxnLst>
                <a:rect l="T15" t="T16" r="T17" b="T18"/>
                <a:pathLst>
                  <a:path w="96" h="64">
                    <a:moveTo>
                      <a:pt x="48" y="0"/>
                    </a:moveTo>
                    <a:lnTo>
                      <a:pt x="96" y="64"/>
                    </a:lnTo>
                    <a:lnTo>
                      <a:pt x="48" y="40"/>
                    </a:lnTo>
                    <a:lnTo>
                      <a:pt x="0" y="64"/>
                    </a:lnTo>
                    <a:lnTo>
                      <a:pt x="48" y="0"/>
                    </a:lnTo>
                    <a:close/>
                  </a:path>
                </a:pathLst>
              </a:custGeom>
              <a:solidFill>
                <a:srgbClr val="000000"/>
              </a:solidFill>
              <a:ln w="12700">
                <a:solidFill>
                  <a:srgbClr val="000000"/>
                </a:solidFill>
                <a:round/>
                <a:headEnd/>
                <a:tailEnd/>
              </a:ln>
            </p:spPr>
            <p:txBody>
              <a:bodyPr/>
              <a:lstStyle/>
              <a:p>
                <a:endParaRPr lang="en-US"/>
              </a:p>
            </p:txBody>
          </p:sp>
          <p:sp>
            <p:nvSpPr>
              <p:cNvPr id="32" name="Line 53"/>
              <p:cNvSpPr>
                <a:spLocks noChangeShapeType="1"/>
              </p:cNvSpPr>
              <p:nvPr/>
            </p:nvSpPr>
            <p:spPr bwMode="auto">
              <a:xfrm flipV="1">
                <a:off x="1895" y="1673"/>
                <a:ext cx="1" cy="1192"/>
              </a:xfrm>
              <a:prstGeom prst="line">
                <a:avLst/>
              </a:prstGeom>
              <a:noFill/>
              <a:ln w="25400">
                <a:solidFill>
                  <a:srgbClr val="000000"/>
                </a:solidFill>
                <a:round/>
                <a:headEnd/>
                <a:tailEnd/>
              </a:ln>
            </p:spPr>
            <p:txBody>
              <a:bodyPr/>
              <a:lstStyle/>
              <a:p>
                <a:endParaRPr lang="en-US"/>
              </a:p>
            </p:txBody>
          </p:sp>
        </p:grpSp>
        <p:sp>
          <p:nvSpPr>
            <p:cNvPr id="30" name="Line 57"/>
            <p:cNvSpPr>
              <a:spLocks noChangeShapeType="1"/>
            </p:cNvSpPr>
            <p:nvPr/>
          </p:nvSpPr>
          <p:spPr bwMode="auto">
            <a:xfrm>
              <a:off x="3019425" y="4535488"/>
              <a:ext cx="2598738" cy="1587"/>
            </a:xfrm>
            <a:prstGeom prst="line">
              <a:avLst/>
            </a:prstGeom>
            <a:noFill/>
            <a:ln w="25400">
              <a:solidFill>
                <a:srgbClr val="000000"/>
              </a:solidFill>
              <a:round/>
              <a:headEnd/>
              <a:tailEnd/>
            </a:ln>
          </p:spPr>
          <p:txBody>
            <a:bodyPr/>
            <a:lstStyle/>
            <a:p>
              <a:endParaRPr 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z="2900" dirty="0" smtClean="0"/>
              <a:t>Electron heat capacity</a:t>
            </a:r>
            <a:endParaRPr lang="en-US" sz="2900" dirty="0"/>
          </a:p>
        </p:txBody>
      </p:sp>
      <p:sp>
        <p:nvSpPr>
          <p:cNvPr id="3" name="Content Placeholder 2"/>
          <p:cNvSpPr>
            <a:spLocks noGrp="1"/>
          </p:cNvSpPr>
          <p:nvPr>
            <p:ph idx="1"/>
          </p:nvPr>
        </p:nvSpPr>
        <p:spPr>
          <a:xfrm>
            <a:off x="457200" y="1417320"/>
            <a:ext cx="8229600" cy="5105400"/>
          </a:xfrm>
        </p:spPr>
        <p:txBody>
          <a:bodyPr/>
          <a:lstStyle/>
          <a:p>
            <a:r>
              <a:rPr lang="en-US" dirty="0" smtClean="0"/>
              <a:t>Fermi-Dirac distribution:</a:t>
            </a:r>
          </a:p>
          <a:p>
            <a:endParaRPr lang="en-US" sz="1600" dirty="0" smtClean="0"/>
          </a:p>
          <a:p>
            <a:r>
              <a:rPr lang="en-US" dirty="0" smtClean="0"/>
              <a:t>Mean energy of electron gas:</a:t>
            </a:r>
          </a:p>
          <a:p>
            <a:endParaRPr lang="en-US" dirty="0" smtClean="0"/>
          </a:p>
          <a:p>
            <a:endParaRPr lang="en-US" dirty="0" smtClean="0"/>
          </a:p>
          <a:p>
            <a:endParaRPr lang="en-US" dirty="0" smtClean="0"/>
          </a:p>
          <a:p>
            <a:endParaRPr lang="en-US" dirty="0" smtClean="0"/>
          </a:p>
          <a:p>
            <a:endParaRPr lang="en-US" sz="4800" dirty="0" smtClean="0"/>
          </a:p>
          <a:p>
            <a:r>
              <a:rPr lang="en-US" dirty="0" smtClean="0"/>
              <a:t>Heat capacity:</a:t>
            </a:r>
          </a:p>
          <a:p>
            <a:endParaRPr lang="en-US" sz="1400" dirty="0" smtClean="0"/>
          </a:p>
          <a:p>
            <a:r>
              <a:rPr lang="en-US" dirty="0" smtClean="0"/>
              <a:t>Only significant at very low temperature</a:t>
            </a:r>
          </a:p>
        </p:txBody>
      </p:sp>
      <p:graphicFrame>
        <p:nvGraphicFramePr>
          <p:cNvPr id="123906" name="Object 2"/>
          <p:cNvGraphicFramePr>
            <a:graphicFrameLocks noChangeAspect="1"/>
          </p:cNvGraphicFramePr>
          <p:nvPr/>
        </p:nvGraphicFramePr>
        <p:xfrm>
          <a:off x="4206240" y="1341120"/>
          <a:ext cx="2911475" cy="777875"/>
        </p:xfrm>
        <a:graphic>
          <a:graphicData uri="http://schemas.openxmlformats.org/presentationml/2006/ole">
            <p:oleObj spid="_x0000_s123906" name="Equation" r:id="rId3" imgW="1549080" imgH="457200" progId="Equation.DSMT4">
              <p:embed/>
            </p:oleObj>
          </a:graphicData>
        </a:graphic>
      </p:graphicFrame>
      <p:graphicFrame>
        <p:nvGraphicFramePr>
          <p:cNvPr id="123907" name="Object 3"/>
          <p:cNvGraphicFramePr>
            <a:graphicFrameLocks noChangeAspect="1"/>
          </p:cNvGraphicFramePr>
          <p:nvPr/>
        </p:nvGraphicFramePr>
        <p:xfrm>
          <a:off x="884872" y="2636520"/>
          <a:ext cx="4510088" cy="2332037"/>
        </p:xfrm>
        <a:graphic>
          <a:graphicData uri="http://schemas.openxmlformats.org/presentationml/2006/ole">
            <p:oleObj spid="_x0000_s123907" name="Equation" r:id="rId4" imgW="2400120" imgH="1371600" progId="Equation.DSMT4">
              <p:embed/>
            </p:oleObj>
          </a:graphicData>
        </a:graphic>
      </p:graphicFrame>
      <p:graphicFrame>
        <p:nvGraphicFramePr>
          <p:cNvPr id="123908" name="Object 4"/>
          <p:cNvGraphicFramePr>
            <a:graphicFrameLocks noChangeAspect="1"/>
          </p:cNvGraphicFramePr>
          <p:nvPr/>
        </p:nvGraphicFramePr>
        <p:xfrm>
          <a:off x="6050280" y="2773680"/>
          <a:ext cx="2219325" cy="431800"/>
        </p:xfrm>
        <a:graphic>
          <a:graphicData uri="http://schemas.openxmlformats.org/presentationml/2006/ole">
            <p:oleObj spid="_x0000_s123908" name="Equation" r:id="rId5" imgW="1180800" imgH="253800" progId="Equation.DSMT4">
              <p:embed/>
            </p:oleObj>
          </a:graphicData>
        </a:graphic>
      </p:graphicFrame>
      <p:sp>
        <p:nvSpPr>
          <p:cNvPr id="9" name="Rectangle 8"/>
          <p:cNvSpPr/>
          <p:nvPr/>
        </p:nvSpPr>
        <p:spPr>
          <a:xfrm>
            <a:off x="5715000" y="3596640"/>
            <a:ext cx="3147015" cy="400110"/>
          </a:xfrm>
          <a:prstGeom prst="rect">
            <a:avLst/>
          </a:prstGeom>
        </p:spPr>
        <p:txBody>
          <a:bodyPr wrap="none">
            <a:spAutoFit/>
          </a:bodyPr>
          <a:lstStyle/>
          <a:p>
            <a:r>
              <a:rPr lang="en-US" sz="2000" kern="0" dirty="0" smtClean="0">
                <a:solidFill>
                  <a:prstClr val="black"/>
                </a:solidFill>
              </a:rPr>
              <a:t>Factor </a:t>
            </a:r>
            <a:r>
              <a:rPr lang="en-US" sz="2000" kern="0" dirty="0" smtClean="0">
                <a:solidFill>
                  <a:srgbClr val="FF0000"/>
                </a:solidFill>
              </a:rPr>
              <a:t>2</a:t>
            </a:r>
            <a:r>
              <a:rPr lang="en-US" sz="2000" kern="0" dirty="0" smtClean="0">
                <a:solidFill>
                  <a:prstClr val="black"/>
                </a:solidFill>
              </a:rPr>
              <a:t>: spin degeneracy</a:t>
            </a:r>
            <a:endParaRPr lang="en-US" sz="1600" dirty="0"/>
          </a:p>
        </p:txBody>
      </p:sp>
      <p:sp>
        <p:nvSpPr>
          <p:cNvPr id="10" name="Rectangle 9"/>
          <p:cNvSpPr/>
          <p:nvPr/>
        </p:nvSpPr>
        <p:spPr>
          <a:xfrm>
            <a:off x="5135880" y="4202370"/>
            <a:ext cx="2920992" cy="400110"/>
          </a:xfrm>
          <a:prstGeom prst="rect">
            <a:avLst/>
          </a:prstGeom>
        </p:spPr>
        <p:txBody>
          <a:bodyPr wrap="none">
            <a:spAutoFit/>
          </a:bodyPr>
          <a:lstStyle/>
          <a:p>
            <a:r>
              <a:rPr lang="en-US" sz="2000" i="1" kern="0" dirty="0" smtClean="0">
                <a:solidFill>
                  <a:prstClr val="black"/>
                </a:solidFill>
                <a:latin typeface="Symbol" pitchFamily="18" charset="2"/>
              </a:rPr>
              <a:t>m</a:t>
            </a:r>
            <a:r>
              <a:rPr lang="en-US" sz="2000" i="1" kern="0" baseline="-25000" dirty="0" smtClean="0">
                <a:solidFill>
                  <a:prstClr val="black"/>
                </a:solidFill>
              </a:rPr>
              <a:t>0 </a:t>
            </a:r>
            <a:r>
              <a:rPr lang="en-US" sz="2000" kern="0" dirty="0" smtClean="0">
                <a:solidFill>
                  <a:prstClr val="black"/>
                </a:solidFill>
              </a:rPr>
              <a:t>: Fermi surface at 0 K</a:t>
            </a:r>
            <a:endParaRPr lang="en-US" sz="1600" dirty="0"/>
          </a:p>
        </p:txBody>
      </p:sp>
      <p:sp>
        <p:nvSpPr>
          <p:cNvPr id="11" name="Rectangle 10"/>
          <p:cNvSpPr/>
          <p:nvPr/>
        </p:nvSpPr>
        <p:spPr>
          <a:xfrm>
            <a:off x="5120640" y="4602480"/>
            <a:ext cx="3629520" cy="400110"/>
          </a:xfrm>
          <a:prstGeom prst="rect">
            <a:avLst/>
          </a:prstGeom>
        </p:spPr>
        <p:txBody>
          <a:bodyPr wrap="none">
            <a:spAutoFit/>
          </a:bodyPr>
          <a:lstStyle/>
          <a:p>
            <a:r>
              <a:rPr lang="en-US" sz="2000" i="1" kern="0" dirty="0" smtClean="0">
                <a:solidFill>
                  <a:prstClr val="black"/>
                </a:solidFill>
              </a:rPr>
              <a:t>E</a:t>
            </a:r>
            <a:r>
              <a:rPr lang="en-US" sz="2000" i="1" kern="0" baseline="-25000" dirty="0" smtClean="0">
                <a:solidFill>
                  <a:prstClr val="black"/>
                </a:solidFill>
              </a:rPr>
              <a:t>0 </a:t>
            </a:r>
            <a:r>
              <a:rPr lang="en-US" sz="2000" kern="0" dirty="0" smtClean="0">
                <a:solidFill>
                  <a:prstClr val="black"/>
                </a:solidFill>
              </a:rPr>
              <a:t>: electron gas energy at 0 K</a:t>
            </a:r>
            <a:endParaRPr lang="en-US" sz="1600" dirty="0"/>
          </a:p>
        </p:txBody>
      </p:sp>
      <p:graphicFrame>
        <p:nvGraphicFramePr>
          <p:cNvPr id="123911" name="Object 7"/>
          <p:cNvGraphicFramePr>
            <a:graphicFrameLocks noChangeAspect="1"/>
          </p:cNvGraphicFramePr>
          <p:nvPr/>
        </p:nvGraphicFramePr>
        <p:xfrm>
          <a:off x="2993072" y="5090160"/>
          <a:ext cx="2935288" cy="777875"/>
        </p:xfrm>
        <a:graphic>
          <a:graphicData uri="http://schemas.openxmlformats.org/presentationml/2006/ole">
            <p:oleObj spid="_x0000_s123911" name="Equation" r:id="rId6" imgW="1562040" imgH="457200" progId="Equation.DSMT4">
              <p:embed/>
            </p:oleObj>
          </a:graphicData>
        </a:graphic>
      </p:graphicFrame>
      <p:graphicFrame>
        <p:nvGraphicFramePr>
          <p:cNvPr id="123912" name="Object 8"/>
          <p:cNvGraphicFramePr>
            <a:graphicFrameLocks noChangeAspect="1"/>
          </p:cNvGraphicFramePr>
          <p:nvPr/>
        </p:nvGraphicFramePr>
        <p:xfrm>
          <a:off x="6348412" y="5074920"/>
          <a:ext cx="2338388" cy="820737"/>
        </p:xfrm>
        <a:graphic>
          <a:graphicData uri="http://schemas.openxmlformats.org/presentationml/2006/ole">
            <p:oleObj spid="_x0000_s123912" name="Equation" r:id="rId7" imgW="1244520" imgH="48240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contributions</a:t>
            </a:r>
            <a:endParaRPr lang="en-US" dirty="0"/>
          </a:p>
        </p:txBody>
      </p:sp>
      <p:sp>
        <p:nvSpPr>
          <p:cNvPr id="3" name="Content Placeholder 2"/>
          <p:cNvSpPr>
            <a:spLocks noGrp="1"/>
          </p:cNvSpPr>
          <p:nvPr>
            <p:ph idx="1"/>
          </p:nvPr>
        </p:nvSpPr>
        <p:spPr>
          <a:xfrm>
            <a:off x="457200" y="1600200"/>
            <a:ext cx="8229600" cy="4800600"/>
          </a:xfrm>
        </p:spPr>
        <p:txBody>
          <a:bodyPr/>
          <a:lstStyle/>
          <a:p>
            <a:r>
              <a:rPr lang="en-US" dirty="0" smtClean="0"/>
              <a:t>Magnetization in paramagnetic materials:</a:t>
            </a:r>
          </a:p>
          <a:p>
            <a:endParaRPr lang="en-US" dirty="0" smtClean="0"/>
          </a:p>
          <a:p>
            <a:endParaRPr lang="en-US" dirty="0" smtClean="0"/>
          </a:p>
          <a:p>
            <a:endParaRPr lang="en-US" dirty="0" smtClean="0"/>
          </a:p>
          <a:p>
            <a:endParaRPr lang="en-US" dirty="0" smtClean="0"/>
          </a:p>
          <a:p>
            <a:endParaRPr lang="en-US" dirty="0" smtClean="0"/>
          </a:p>
          <a:p>
            <a:r>
              <a:rPr lang="en-US" dirty="0" smtClean="0"/>
              <a:t>Hydrogen bonds</a:t>
            </a:r>
          </a:p>
          <a:p>
            <a:pPr lvl="1"/>
            <a:r>
              <a:rPr lang="en-US" dirty="0" smtClean="0"/>
              <a:t>Hydrogen-containing polar molecules like ethanol, ammonia, and water have intermolecular hydrogen bonds when in their liquid phase. These bonds provide another place where heat may be stored as potential energy of vibration, even at comparatively low temperatures</a:t>
            </a:r>
            <a:endParaRPr lang="en-US" dirty="0"/>
          </a:p>
        </p:txBody>
      </p:sp>
      <p:graphicFrame>
        <p:nvGraphicFramePr>
          <p:cNvPr id="130050" name="Object 2"/>
          <p:cNvGraphicFramePr>
            <a:graphicFrameLocks noChangeAspect="1"/>
          </p:cNvGraphicFramePr>
          <p:nvPr/>
        </p:nvGraphicFramePr>
        <p:xfrm>
          <a:off x="838200" y="2208530"/>
          <a:ext cx="6638925" cy="1860550"/>
        </p:xfrm>
        <a:graphic>
          <a:graphicData uri="http://schemas.openxmlformats.org/presentationml/2006/ole">
            <p:oleObj spid="_x0000_s130050" name="Equation" r:id="rId3" imgW="3124080" imgH="965160" progId="Equation.DSMT4">
              <p:embed/>
            </p:oleObj>
          </a:graphicData>
        </a:graphic>
      </p:graphicFrame>
      <p:graphicFrame>
        <p:nvGraphicFramePr>
          <p:cNvPr id="130051" name="Object 3"/>
          <p:cNvGraphicFramePr>
            <a:graphicFrameLocks noChangeAspect="1"/>
          </p:cNvGraphicFramePr>
          <p:nvPr/>
        </p:nvGraphicFramePr>
        <p:xfrm>
          <a:off x="6522720" y="1447800"/>
          <a:ext cx="1799504" cy="762000"/>
        </p:xfrm>
        <a:graphic>
          <a:graphicData uri="http://schemas.openxmlformats.org/presentationml/2006/ole">
            <p:oleObj spid="_x0000_s130051" name="Equation" r:id="rId4" imgW="990360" imgH="419040" progId="Equation.DSMT4">
              <p:embed/>
            </p:oleObj>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solidFill>
            <a:schemeClr val="tx1"/>
          </a:solidFill>
          <a:ln w="1587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6" charset="0"/>
            </a:endParaRPr>
          </a:p>
        </p:txBody>
      </p:sp>
      <p:sp>
        <p:nvSpPr>
          <p:cNvPr id="7" name="Rectangle 6"/>
          <p:cNvSpPr/>
          <p:nvPr/>
        </p:nvSpPr>
        <p:spPr bwMode="auto">
          <a:xfrm>
            <a:off x="0" y="1295400"/>
            <a:ext cx="9144000" cy="4038600"/>
          </a:xfrm>
          <a:prstGeom prst="rect">
            <a:avLst/>
          </a:prstGeom>
          <a:solidFill>
            <a:srgbClr val="007A00"/>
          </a:solidFill>
          <a:ln w="9525" cap="flat" cmpd="sng" algn="ctr">
            <a:solidFill>
              <a:srgbClr val="0066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pitchFamily="16" charset="0"/>
            </a:endParaRPr>
          </a:p>
        </p:txBody>
      </p:sp>
      <p:sp>
        <p:nvSpPr>
          <p:cNvPr id="5" name="TextBox 4"/>
          <p:cNvSpPr txBox="1"/>
          <p:nvPr/>
        </p:nvSpPr>
        <p:spPr>
          <a:xfrm>
            <a:off x="1661160" y="2209800"/>
            <a:ext cx="5891229" cy="400110"/>
          </a:xfrm>
          <a:prstGeom prst="rect">
            <a:avLst/>
          </a:prstGeom>
          <a:noFill/>
        </p:spPr>
        <p:txBody>
          <a:bodyPr wrap="none" rtlCol="0">
            <a:spAutoFit/>
          </a:bodyPr>
          <a:lstStyle/>
          <a:p>
            <a:pPr algn="ctr"/>
            <a:r>
              <a:rPr lang="en-US" sz="1600" dirty="0" smtClean="0">
                <a:solidFill>
                  <a:schemeClr val="bg1">
                    <a:lumMod val="95000"/>
                  </a:schemeClr>
                </a:solidFill>
                <a:latin typeface="+mn-lt"/>
              </a:rPr>
              <a:t>THE FOLLOWING </a:t>
            </a:r>
            <a:r>
              <a:rPr lang="en-US" sz="2000" b="1" dirty="0" smtClean="0">
                <a:solidFill>
                  <a:schemeClr val="bg1">
                    <a:lumMod val="95000"/>
                  </a:schemeClr>
                </a:solidFill>
                <a:latin typeface="+mn-lt"/>
              </a:rPr>
              <a:t>PREVIEW</a:t>
            </a:r>
            <a:r>
              <a:rPr lang="en-US" sz="1600" dirty="0" smtClean="0">
                <a:solidFill>
                  <a:schemeClr val="bg1">
                    <a:lumMod val="95000"/>
                  </a:schemeClr>
                </a:solidFill>
                <a:latin typeface="+mn-lt"/>
              </a:rPr>
              <a:t> HAS BEEN APPROVED FOR</a:t>
            </a:r>
          </a:p>
        </p:txBody>
      </p:sp>
      <p:sp>
        <p:nvSpPr>
          <p:cNvPr id="6" name="Rectangle 5"/>
          <p:cNvSpPr/>
          <p:nvPr/>
        </p:nvSpPr>
        <p:spPr>
          <a:xfrm>
            <a:off x="1959921" y="2616282"/>
            <a:ext cx="5350213" cy="400110"/>
          </a:xfrm>
          <a:prstGeom prst="rect">
            <a:avLst/>
          </a:prstGeom>
        </p:spPr>
        <p:txBody>
          <a:bodyPr wrap="square">
            <a:spAutoFit/>
          </a:bodyPr>
          <a:lstStyle/>
          <a:p>
            <a:pPr lvl="0" algn="ctr"/>
            <a:r>
              <a:rPr lang="en-US" sz="2000" b="1" dirty="0" smtClean="0">
                <a:solidFill>
                  <a:srgbClr val="FFFFFF">
                    <a:lumMod val="95000"/>
                  </a:srgbClr>
                </a:solidFill>
                <a:latin typeface="Arial"/>
              </a:rPr>
              <a:t>ALL MSEG 803 PARTICIPANTS</a:t>
            </a:r>
            <a:endParaRPr lang="en-US" sz="2000" b="1" dirty="0">
              <a:solidFill>
                <a:srgbClr val="FFFFFF">
                  <a:lumMod val="95000"/>
                </a:srgbClr>
              </a:solidFill>
              <a:latin typeface="Arial"/>
            </a:endParaRPr>
          </a:p>
        </p:txBody>
      </p:sp>
      <p:graphicFrame>
        <p:nvGraphicFramePr>
          <p:cNvPr id="8" name="Table 7"/>
          <p:cNvGraphicFramePr>
            <a:graphicFrameLocks noGrp="1"/>
          </p:cNvGraphicFramePr>
          <p:nvPr/>
        </p:nvGraphicFramePr>
        <p:xfrm>
          <a:off x="1981200" y="3685401"/>
          <a:ext cx="5288280" cy="1127760"/>
        </p:xfrm>
        <a:graphic>
          <a:graphicData uri="http://schemas.openxmlformats.org/drawingml/2006/table">
            <a:tbl>
              <a:tblPr firstRow="1">
                <a:tableStyleId>{5C22544A-7EE6-4342-B048-85BDC9FD1C3A}</a:tableStyleId>
              </a:tblPr>
              <a:tblGrid>
                <a:gridCol w="1219200"/>
                <a:gridCol w="4069080"/>
              </a:tblGrid>
              <a:tr h="281121">
                <a:tc rowSpan="2">
                  <a:txBody>
                    <a:bodyPr/>
                    <a:lstStyle/>
                    <a:p>
                      <a:pPr algn="ctr"/>
                      <a:r>
                        <a:rPr lang="en-US" sz="4400" dirty="0" smtClean="0">
                          <a:solidFill>
                            <a:schemeClr val="bg1"/>
                          </a:solidFill>
                        </a:rPr>
                        <a:t>R</a:t>
                      </a:r>
                      <a:endParaRPr lang="en-US" sz="4400" dirty="0">
                        <a:solidFill>
                          <a:schemeClr val="bg1"/>
                        </a:solidFill>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r>
                        <a:rPr lang="en-US" sz="1400" dirty="0" smtClean="0">
                          <a:solidFill>
                            <a:schemeClr val="bg1"/>
                          </a:solidFill>
                        </a:rPr>
                        <a:t>RESTRICTED</a:t>
                      </a:r>
                      <a:endParaRPr lang="en-US" sz="1400"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r>
              <a:tr h="392799">
                <a:tc vMerge="1">
                  <a:txBody>
                    <a:bodyPr/>
                    <a:lstStyle/>
                    <a:p>
                      <a:pPr algn="ctr"/>
                      <a:endParaRPr lang="en-US" sz="1400"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a:txBody>
                    <a:bodyPr/>
                    <a:lstStyle/>
                    <a:p>
                      <a:pPr algn="ctr"/>
                      <a:r>
                        <a:rPr lang="en-US" sz="1400" dirty="0" smtClean="0">
                          <a:solidFill>
                            <a:schemeClr val="bg1"/>
                          </a:solidFill>
                          <a:latin typeface="Arial Narrow" pitchFamily="34" charset="0"/>
                        </a:rPr>
                        <a:t>VIEWERS</a:t>
                      </a:r>
                      <a:r>
                        <a:rPr lang="en-US" sz="1400" baseline="0" dirty="0" smtClean="0">
                          <a:solidFill>
                            <a:schemeClr val="bg1"/>
                          </a:solidFill>
                          <a:latin typeface="Arial Narrow" pitchFamily="34" charset="0"/>
                        </a:rPr>
                        <a:t> WHO HAVEN’T TAKEN THERMODYNAMICS REQUIRES ACCOMPANYING MSEG 803 STUDENTS</a:t>
                      </a:r>
                      <a:endParaRPr lang="en-US" sz="1400" dirty="0">
                        <a:solidFill>
                          <a:schemeClr val="bg1"/>
                        </a:solidFill>
                        <a:latin typeface="Arial Narrow"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r>
              <a:tr h="281121">
                <a:tc gridSpan="2">
                  <a:txBody>
                    <a:bodyPr/>
                    <a:lstStyle/>
                    <a:p>
                      <a:pPr algn="ctr"/>
                      <a:r>
                        <a:rPr lang="en-US" sz="1400" dirty="0" smtClean="0">
                          <a:solidFill>
                            <a:schemeClr val="bg1"/>
                          </a:solidFill>
                        </a:rPr>
                        <a:t>STRONG PHYSICS AND MATHEMATICS COMPONENTS</a:t>
                      </a:r>
                      <a:endParaRPr lang="en-US" sz="1400"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c hMerge="1">
                  <a:txBody>
                    <a:bodyPr/>
                    <a:lstStyle/>
                    <a:p>
                      <a:pPr algn="ctr"/>
                      <a:endParaRPr lang="en-US" sz="1400" dirty="0">
                        <a:solidFill>
                          <a:schemeClr val="bg1"/>
                        </a:solidFill>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noFill/>
                  </a:tcPr>
                </a:tc>
              </a:tr>
            </a:tbl>
          </a:graphicData>
        </a:graphic>
      </p:graphicFrame>
      <p:sp>
        <p:nvSpPr>
          <p:cNvPr id="9" name="Rectangle 8"/>
          <p:cNvSpPr/>
          <p:nvPr/>
        </p:nvSpPr>
        <p:spPr>
          <a:xfrm>
            <a:off x="1489379" y="4901624"/>
            <a:ext cx="1822487" cy="276999"/>
          </a:xfrm>
          <a:prstGeom prst="rect">
            <a:avLst/>
          </a:prstGeom>
        </p:spPr>
        <p:txBody>
          <a:bodyPr wrap="none">
            <a:spAutoFit/>
          </a:bodyPr>
          <a:lstStyle/>
          <a:p>
            <a:r>
              <a:rPr lang="en-US" sz="1200" dirty="0" smtClean="0">
                <a:solidFill>
                  <a:prstClr val="white">
                    <a:lumMod val="95000"/>
                  </a:prstClr>
                </a:solidFill>
              </a:rPr>
              <a:t>www.thermoratings.com</a:t>
            </a:r>
            <a:endParaRPr lang="en-US" sz="1400" dirty="0"/>
          </a:p>
        </p:txBody>
      </p:sp>
      <p:sp>
        <p:nvSpPr>
          <p:cNvPr id="10" name="Rectangle 9"/>
          <p:cNvSpPr/>
          <p:nvPr/>
        </p:nvSpPr>
        <p:spPr>
          <a:xfrm>
            <a:off x="5943600" y="4904601"/>
            <a:ext cx="1735924" cy="276999"/>
          </a:xfrm>
          <a:prstGeom prst="rect">
            <a:avLst/>
          </a:prstGeom>
        </p:spPr>
        <p:txBody>
          <a:bodyPr wrap="none">
            <a:spAutoFit/>
          </a:bodyPr>
          <a:lstStyle/>
          <a:p>
            <a:r>
              <a:rPr lang="en-US" sz="1200" dirty="0" smtClean="0">
                <a:solidFill>
                  <a:prstClr val="white">
                    <a:lumMod val="95000"/>
                  </a:prstClr>
                </a:solidFill>
              </a:rPr>
              <a:t>www.physicsgeeks.org</a:t>
            </a:r>
            <a:endParaRPr lang="en-US" sz="1400" dirty="0"/>
          </a:p>
        </p:txBody>
      </p:sp>
      <p:sp>
        <p:nvSpPr>
          <p:cNvPr id="11" name="Rectangle 10"/>
          <p:cNvSpPr/>
          <p:nvPr/>
        </p:nvSpPr>
        <p:spPr>
          <a:xfrm>
            <a:off x="7255030" y="4142601"/>
            <a:ext cx="373820" cy="400110"/>
          </a:xfrm>
          <a:prstGeom prst="rect">
            <a:avLst/>
          </a:prstGeom>
        </p:spPr>
        <p:txBody>
          <a:bodyPr wrap="none">
            <a:spAutoFit/>
          </a:bodyPr>
          <a:lstStyle/>
          <a:p>
            <a:r>
              <a:rPr lang="en-US" sz="2000" dirty="0" smtClean="0">
                <a:solidFill>
                  <a:prstClr val="white">
                    <a:lumMod val="95000"/>
                  </a:prstClr>
                </a:solidFill>
              </a:rPr>
              <a:t>®</a:t>
            </a:r>
            <a:endParaRPr lang="en-US"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1074" name="Picture 2" descr="C:\Users\hjj\Desktop\Magic.jpg"/>
          <p:cNvPicPr>
            <a:picLocks noChangeAspect="1" noChangeArrowheads="1"/>
          </p:cNvPicPr>
          <p:nvPr/>
        </p:nvPicPr>
        <p:blipFill>
          <a:blip r:embed="rId2" cstate="print"/>
          <a:srcRect/>
          <a:stretch>
            <a:fillRect/>
          </a:stretch>
        </p:blipFill>
        <p:spPr bwMode="auto">
          <a:xfrm>
            <a:off x="967755" y="2743200"/>
            <a:ext cx="2667000" cy="3102951"/>
          </a:xfrm>
          <a:prstGeom prst="rect">
            <a:avLst/>
          </a:prstGeom>
          <a:noFill/>
        </p:spPr>
      </p:pic>
      <p:sp>
        <p:nvSpPr>
          <p:cNvPr id="4" name="TextBox 3"/>
          <p:cNvSpPr txBox="1"/>
          <p:nvPr/>
        </p:nvSpPr>
        <p:spPr>
          <a:xfrm>
            <a:off x="2240852" y="990600"/>
            <a:ext cx="4636206" cy="1569660"/>
          </a:xfrm>
          <a:prstGeom prst="rect">
            <a:avLst/>
          </a:prstGeom>
          <a:noFill/>
        </p:spPr>
        <p:txBody>
          <a:bodyPr wrap="none" rtlCol="0">
            <a:spAutoFit/>
          </a:bodyPr>
          <a:lstStyle/>
          <a:p>
            <a:pPr algn="ctr"/>
            <a:r>
              <a:rPr lang="en-US" sz="2400" dirty="0" smtClean="0">
                <a:latin typeface="Comic Sans MS" pitchFamily="66" charset="0"/>
              </a:rPr>
              <a:t>We proudly present to you</a:t>
            </a:r>
          </a:p>
          <a:p>
            <a:pPr algn="ctr"/>
            <a:endParaRPr lang="en-US" sz="1200" dirty="0" smtClean="0">
              <a:latin typeface="Comic Sans MS" pitchFamily="66" charset="0"/>
            </a:endParaRPr>
          </a:p>
          <a:p>
            <a:pPr algn="ctr"/>
            <a:r>
              <a:rPr lang="en-US" sz="2400" dirty="0" smtClean="0">
                <a:latin typeface="Comic Sans MS" pitchFamily="66" charset="0"/>
              </a:rPr>
              <a:t>the thermodynamic magic show</a:t>
            </a:r>
          </a:p>
          <a:p>
            <a:pPr algn="ctr"/>
            <a:endParaRPr lang="en-US" dirty="0" smtClean="0">
              <a:latin typeface="Comic Sans MS" pitchFamily="66" charset="0"/>
            </a:endParaRPr>
          </a:p>
          <a:p>
            <a:pPr algn="ctr"/>
            <a:r>
              <a:rPr lang="en-US" dirty="0" smtClean="0">
                <a:latin typeface="Comic Sans MS" pitchFamily="66" charset="0"/>
              </a:rPr>
              <a:t>and it is all about phase transition</a:t>
            </a:r>
            <a:endParaRPr lang="en-US" dirty="0">
              <a:latin typeface="Comic Sans MS" pitchFamily="66" charset="0"/>
            </a:endParaRPr>
          </a:p>
        </p:txBody>
      </p:sp>
      <p:pic>
        <p:nvPicPr>
          <p:cNvPr id="131075" name="Picture 3" descr="C:\Users\hjj\Desktop\water-phase-diagram.jpg"/>
          <p:cNvPicPr>
            <a:picLocks noChangeAspect="1" noChangeArrowheads="1"/>
          </p:cNvPicPr>
          <p:nvPr/>
        </p:nvPicPr>
        <p:blipFill>
          <a:blip r:embed="rId3" cstate="print"/>
          <a:srcRect/>
          <a:stretch>
            <a:fillRect/>
          </a:stretch>
        </p:blipFill>
        <p:spPr bwMode="auto">
          <a:xfrm>
            <a:off x="4495800" y="3103562"/>
            <a:ext cx="3528045" cy="329723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 capacity: origin</a:t>
            </a:r>
            <a:endParaRPr lang="en-US" dirty="0"/>
          </a:p>
        </p:txBody>
      </p:sp>
      <p:sp>
        <p:nvSpPr>
          <p:cNvPr id="3" name="Content Placeholder 2"/>
          <p:cNvSpPr>
            <a:spLocks noGrp="1"/>
          </p:cNvSpPr>
          <p:nvPr>
            <p:ph idx="1"/>
          </p:nvPr>
        </p:nvSpPr>
        <p:spPr>
          <a:xfrm>
            <a:off x="457200" y="1524000"/>
            <a:ext cx="4953000" cy="4648200"/>
          </a:xfrm>
        </p:spPr>
        <p:txBody>
          <a:bodyPr/>
          <a:lstStyle/>
          <a:p>
            <a:r>
              <a:rPr lang="en-US" dirty="0" smtClean="0"/>
              <a:t>Molar heat capacity:</a:t>
            </a:r>
          </a:p>
          <a:p>
            <a:endParaRPr lang="en-US" dirty="0" smtClean="0"/>
          </a:p>
          <a:p>
            <a:endParaRPr lang="en-US" dirty="0" smtClean="0"/>
          </a:p>
          <a:p>
            <a:r>
              <a:rPr lang="en-US" dirty="0" smtClean="0"/>
              <a:t>Internal energy of solids:</a:t>
            </a:r>
          </a:p>
          <a:p>
            <a:pPr lvl="1"/>
            <a:r>
              <a:rPr lang="en-US" sz="2200" dirty="0" smtClean="0"/>
              <a:t>Lattice vibration: collective motion of </a:t>
            </a:r>
            <a:r>
              <a:rPr lang="en-US" sz="2200" dirty="0" smtClean="0">
                <a:solidFill>
                  <a:srgbClr val="FF0000"/>
                </a:solidFill>
              </a:rPr>
              <a:t>interacting</a:t>
            </a:r>
            <a:r>
              <a:rPr lang="en-US" sz="2200" dirty="0" smtClean="0"/>
              <a:t> atoms</a:t>
            </a:r>
          </a:p>
          <a:p>
            <a:pPr lvl="1"/>
            <a:r>
              <a:rPr lang="en-US" sz="2200" dirty="0" smtClean="0"/>
              <a:t>Electron energy (metals)</a:t>
            </a:r>
          </a:p>
          <a:p>
            <a:pPr lvl="1"/>
            <a:r>
              <a:rPr lang="en-US" sz="2200" dirty="0" smtClean="0"/>
              <a:t>Other contributions: magnetic polarization, electric polarization, chemical/hydrogen bonds, etc.</a:t>
            </a:r>
            <a:endParaRPr lang="en-US" sz="2200" dirty="0"/>
          </a:p>
        </p:txBody>
      </p:sp>
      <p:graphicFrame>
        <p:nvGraphicFramePr>
          <p:cNvPr id="101378" name="Object 2"/>
          <p:cNvGraphicFramePr>
            <a:graphicFrameLocks noChangeAspect="1"/>
          </p:cNvGraphicFramePr>
          <p:nvPr/>
        </p:nvGraphicFramePr>
        <p:xfrm>
          <a:off x="853440" y="2042160"/>
          <a:ext cx="2022475" cy="777875"/>
        </p:xfrm>
        <a:graphic>
          <a:graphicData uri="http://schemas.openxmlformats.org/presentationml/2006/ole">
            <p:oleObj spid="_x0000_s101378" name="Equation" r:id="rId3" imgW="1054080" imgH="444240" progId="Equation.DSMT4">
              <p:embed/>
            </p:oleObj>
          </a:graphicData>
        </a:graphic>
      </p:graphicFrame>
      <p:pic>
        <p:nvPicPr>
          <p:cNvPr id="5" name="Picture 4" descr="Big_Mole-2.jpg"/>
          <p:cNvPicPr>
            <a:picLocks noChangeAspect="1"/>
          </p:cNvPicPr>
          <p:nvPr/>
        </p:nvPicPr>
        <p:blipFill>
          <a:blip r:embed="rId4" cstate="print"/>
          <a:stretch>
            <a:fillRect/>
          </a:stretch>
        </p:blipFill>
        <p:spPr>
          <a:xfrm>
            <a:off x="6233160" y="1639669"/>
            <a:ext cx="1981200" cy="3419032"/>
          </a:xfrm>
          <a:prstGeom prst="rect">
            <a:avLst/>
          </a:prstGeom>
        </p:spPr>
      </p:pic>
      <p:sp>
        <p:nvSpPr>
          <p:cNvPr id="6" name="Rectangle 5"/>
          <p:cNvSpPr/>
          <p:nvPr/>
        </p:nvSpPr>
        <p:spPr>
          <a:xfrm>
            <a:off x="5943600" y="5144869"/>
            <a:ext cx="2514600" cy="646331"/>
          </a:xfrm>
          <a:prstGeom prst="rect">
            <a:avLst/>
          </a:prstGeom>
        </p:spPr>
        <p:txBody>
          <a:bodyPr wrap="square">
            <a:spAutoFit/>
          </a:bodyPr>
          <a:lstStyle/>
          <a:p>
            <a:pPr algn="ctr"/>
            <a:r>
              <a:rPr lang="en-US" dirty="0" smtClean="0"/>
              <a:t>This mole has a large molar heat capacity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248024" y="6420337"/>
            <a:ext cx="6978192" cy="307777"/>
          </a:xfrm>
          <a:prstGeom prst="rect">
            <a:avLst/>
          </a:prstGeom>
        </p:spPr>
        <p:txBody>
          <a:bodyPr wrap="none">
            <a:spAutoFit/>
          </a:bodyPr>
          <a:lstStyle/>
          <a:p>
            <a:r>
              <a:rPr lang="en-US" sz="1400" i="1" dirty="0" smtClean="0">
                <a:latin typeface="+mn-lt"/>
              </a:rPr>
              <a:t>The values are quoted for 25</a:t>
            </a:r>
            <a:r>
              <a:rPr lang="en-US" sz="1400" i="1" baseline="0" dirty="0" smtClean="0">
                <a:latin typeface="+mn-lt"/>
              </a:rPr>
              <a:t> °C</a:t>
            </a:r>
            <a:r>
              <a:rPr lang="en-US" sz="1400" i="1" dirty="0" smtClean="0">
                <a:latin typeface="+mn-lt"/>
              </a:rPr>
              <a:t> and</a:t>
            </a:r>
            <a:r>
              <a:rPr lang="en-US" sz="1400" i="1" baseline="0" dirty="0" smtClean="0">
                <a:latin typeface="+mn-lt"/>
              </a:rPr>
              <a:t> 1 </a:t>
            </a:r>
            <a:r>
              <a:rPr lang="en-US" sz="1400" i="1" baseline="0" dirty="0" err="1" smtClean="0">
                <a:latin typeface="+mn-lt"/>
              </a:rPr>
              <a:t>atm</a:t>
            </a:r>
            <a:r>
              <a:rPr lang="en-US" sz="1400" i="1" baseline="0" dirty="0" smtClean="0">
                <a:latin typeface="+mn-lt"/>
              </a:rPr>
              <a:t> pressure for gases unless otherwise</a:t>
            </a:r>
            <a:r>
              <a:rPr lang="en-US" sz="1400" i="1" dirty="0" smtClean="0">
                <a:latin typeface="+mn-lt"/>
              </a:rPr>
              <a:t> noted</a:t>
            </a:r>
            <a:endParaRPr lang="en-US" sz="1400" i="1" dirty="0">
              <a:latin typeface="+mn-lt"/>
            </a:endParaRPr>
          </a:p>
        </p:txBody>
      </p:sp>
      <p:graphicFrame>
        <p:nvGraphicFramePr>
          <p:cNvPr id="16" name="Table 15"/>
          <p:cNvGraphicFramePr>
            <a:graphicFrameLocks noGrp="1"/>
          </p:cNvGraphicFramePr>
          <p:nvPr/>
        </p:nvGraphicFramePr>
        <p:xfrm>
          <a:off x="18" y="26"/>
          <a:ext cx="9143982" cy="1584960"/>
        </p:xfrm>
        <a:graphic>
          <a:graphicData uri="http://schemas.openxmlformats.org/drawingml/2006/table">
            <a:tbl>
              <a:tblPr firstRow="1" bandRow="1">
                <a:tableStyleId>{3C2FFA5D-87B4-456A-9821-1D502468CF0F}</a:tableStyleId>
              </a:tblPr>
              <a:tblGrid>
                <a:gridCol w="1422382"/>
                <a:gridCol w="2032000"/>
                <a:gridCol w="1553029"/>
                <a:gridCol w="1074057"/>
                <a:gridCol w="1524000"/>
                <a:gridCol w="1538514"/>
              </a:tblGrid>
              <a:tr h="413033">
                <a:tc>
                  <a:txBody>
                    <a:bodyPr/>
                    <a:lstStyle/>
                    <a:p>
                      <a:pPr algn="ctr"/>
                      <a:r>
                        <a:rPr lang="en-US" sz="1600" b="0" dirty="0" smtClean="0"/>
                        <a:t>Material</a:t>
                      </a:r>
                      <a:endParaRPr lang="en-US" sz="1600" b="0" dirty="0"/>
                    </a:p>
                  </a:txBody>
                  <a:tcPr anchor="ctr"/>
                </a:tc>
                <a:tc>
                  <a:txBody>
                    <a:bodyPr/>
                    <a:lstStyle/>
                    <a:p>
                      <a:pPr algn="ctr"/>
                      <a:r>
                        <a:rPr lang="en-US" sz="1600" b="0" dirty="0" smtClean="0"/>
                        <a:t>Molar heat</a:t>
                      </a:r>
                      <a:r>
                        <a:rPr lang="en-US" sz="1600" b="0" baseline="0" dirty="0" smtClean="0"/>
                        <a:t> capacity </a:t>
                      </a:r>
                      <a:r>
                        <a:rPr lang="en-US" sz="1600" b="0" i="1" dirty="0" err="1" smtClean="0"/>
                        <a:t>c</a:t>
                      </a:r>
                      <a:r>
                        <a:rPr lang="en-US" sz="1600" b="0" i="1" baseline="-25000" dirty="0" err="1" smtClean="0"/>
                        <a:t>v</a:t>
                      </a:r>
                      <a:r>
                        <a:rPr lang="en-US" sz="1600" b="0" baseline="-25000" dirty="0" smtClean="0"/>
                        <a:t> </a:t>
                      </a:r>
                      <a:r>
                        <a:rPr lang="en-US" sz="1600" b="0" baseline="0" dirty="0" smtClean="0"/>
                        <a:t> (J/mol K)</a:t>
                      </a:r>
                      <a:endParaRPr lang="en-US" sz="1600" b="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i="1" dirty="0" err="1" smtClean="0"/>
                        <a:t>c</a:t>
                      </a:r>
                      <a:r>
                        <a:rPr lang="en-US" sz="1600" b="0" i="1" baseline="-25000" dirty="0" err="1" smtClean="0"/>
                        <a:t>v</a:t>
                      </a:r>
                      <a:r>
                        <a:rPr lang="en-US" sz="1600" b="0" i="1" dirty="0" smtClean="0"/>
                        <a:t>/R</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Type</a:t>
                      </a:r>
                    </a:p>
                  </a:txBody>
                  <a:tcPr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b="0" dirty="0" smtClean="0"/>
                        <a:t>Degrees of freedom</a:t>
                      </a:r>
                    </a:p>
                  </a:txBody>
                  <a:tcPr anchor="ctr"/>
                </a:tc>
              </a:tr>
              <a:tr h="244526">
                <a:tc>
                  <a:txBody>
                    <a:bodyPr/>
                    <a:lstStyle/>
                    <a:p>
                      <a:pPr algn="ctr"/>
                      <a:r>
                        <a:rPr lang="en-US" sz="1600" dirty="0" smtClean="0"/>
                        <a:t>He</a:t>
                      </a:r>
                      <a:endParaRPr lang="en-US" sz="1600" dirty="0"/>
                    </a:p>
                  </a:txBody>
                  <a:tcPr anchor="ctr"/>
                </a:tc>
                <a:tc>
                  <a:txBody>
                    <a:bodyPr/>
                    <a:lstStyle/>
                    <a:p>
                      <a:pPr algn="ctr"/>
                      <a:r>
                        <a:rPr lang="en-US" sz="1600" dirty="0" smtClean="0"/>
                        <a:t>12.5</a:t>
                      </a:r>
                      <a:endParaRPr lang="en-US" sz="1600" dirty="0"/>
                    </a:p>
                  </a:txBody>
                  <a:tcPr anchor="ctr"/>
                </a:tc>
                <a:tc>
                  <a:txBody>
                    <a:bodyPr/>
                    <a:lstStyle/>
                    <a:p>
                      <a:pPr algn="ctr"/>
                      <a:r>
                        <a:rPr lang="en-US" sz="1600" dirty="0" smtClean="0"/>
                        <a:t>1.5</a:t>
                      </a:r>
                      <a:endParaRPr lang="en-US" sz="1600" dirty="0"/>
                    </a:p>
                  </a:txBody>
                  <a:tcPr anchor="ctr"/>
                </a:tc>
                <a:tc>
                  <a:txBody>
                    <a:bodyPr/>
                    <a:lstStyle/>
                    <a:p>
                      <a:pPr algn="ctr"/>
                      <a:endParaRPr lang="en-US" sz="1600" dirty="0"/>
                    </a:p>
                  </a:txBody>
                  <a:tcPr anchor="ctr"/>
                </a:tc>
                <a:tc rowSpan="3">
                  <a:txBody>
                    <a:bodyPr/>
                    <a:lstStyle/>
                    <a:p>
                      <a:pPr algn="ctr"/>
                      <a:r>
                        <a:rPr lang="en-US" sz="1600" dirty="0" smtClean="0"/>
                        <a:t>Monatomic gas</a:t>
                      </a:r>
                      <a:endParaRPr lang="en-US" sz="1600" dirty="0"/>
                    </a:p>
                  </a:txBody>
                  <a:tcPr anchor="ctr"/>
                </a:tc>
                <a:tc rowSpan="3">
                  <a:txBody>
                    <a:bodyPr/>
                    <a:lstStyle/>
                    <a:p>
                      <a:pPr algn="ctr"/>
                      <a:r>
                        <a:rPr lang="en-US" sz="1600" dirty="0" smtClean="0"/>
                        <a:t>3 translational</a:t>
                      </a:r>
                    </a:p>
                    <a:p>
                      <a:pPr algn="ctr"/>
                      <a:r>
                        <a:rPr lang="en-US" sz="1600" dirty="0" smtClean="0"/>
                        <a:t>Total </a:t>
                      </a:r>
                      <a:r>
                        <a:rPr lang="en-US" sz="1600" b="1" dirty="0" smtClean="0">
                          <a:solidFill>
                            <a:srgbClr val="FF0000"/>
                          </a:solidFill>
                        </a:rPr>
                        <a:t>3</a:t>
                      </a:r>
                      <a:endParaRPr lang="en-US" sz="1600" b="1" dirty="0">
                        <a:solidFill>
                          <a:srgbClr val="FF0000"/>
                        </a:solidFill>
                      </a:endParaRPr>
                    </a:p>
                  </a:txBody>
                  <a:tcPr anchor="ctr"/>
                </a:tc>
              </a:tr>
              <a:tr h="244526">
                <a:tc>
                  <a:txBody>
                    <a:bodyPr/>
                    <a:lstStyle/>
                    <a:p>
                      <a:pPr algn="ctr"/>
                      <a:r>
                        <a:rPr lang="en-US" sz="1600" dirty="0" smtClean="0"/>
                        <a:t>Ne</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r>
              <a:tr h="244526">
                <a:tc>
                  <a:txBody>
                    <a:bodyPr/>
                    <a:lstStyle/>
                    <a:p>
                      <a:pPr algn="ctr"/>
                      <a:r>
                        <a:rPr lang="en-US" sz="1600" dirty="0" err="1" smtClean="0"/>
                        <a:t>Ar</a:t>
                      </a:r>
                      <a:endParaRPr lang="en-US" sz="16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12.5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1.5</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nchor="ctr"/>
                </a:tc>
              </a:tr>
            </a:tbl>
          </a:graphicData>
        </a:graphic>
      </p:graphicFrame>
      <p:graphicFrame>
        <p:nvGraphicFramePr>
          <p:cNvPr id="15" name="Table 14"/>
          <p:cNvGraphicFramePr>
            <a:graphicFrameLocks noGrp="1"/>
          </p:cNvGraphicFramePr>
          <p:nvPr/>
        </p:nvGraphicFramePr>
        <p:xfrm>
          <a:off x="22" y="1582098"/>
          <a:ext cx="9143978" cy="1005840"/>
        </p:xfrm>
        <a:graphic>
          <a:graphicData uri="http://schemas.openxmlformats.org/drawingml/2006/table">
            <a:tbl>
              <a:tblPr bandRow="1">
                <a:tableStyleId>{284E427A-3D55-4303-BF80-6455036E1DE7}</a:tableStyleId>
              </a:tblPr>
              <a:tblGrid>
                <a:gridCol w="1422378"/>
                <a:gridCol w="2032000"/>
                <a:gridCol w="1553029"/>
                <a:gridCol w="1074057"/>
                <a:gridCol w="1524000"/>
                <a:gridCol w="1538514"/>
              </a:tblGrid>
              <a:tr h="0">
                <a:tc>
                  <a:txBody>
                    <a:bodyPr/>
                    <a:lstStyle/>
                    <a:p>
                      <a:pPr algn="ctr"/>
                      <a:r>
                        <a:rPr lang="en-US" sz="1600" dirty="0" smtClean="0"/>
                        <a:t>H</a:t>
                      </a:r>
                      <a:r>
                        <a:rPr lang="en-US" sz="1600" baseline="-25000" dirty="0" smtClean="0"/>
                        <a:t>2</a:t>
                      </a:r>
                      <a:endParaRPr lang="en-US" sz="1600" baseline="-25000" dirty="0"/>
                    </a:p>
                  </a:txBody>
                  <a:tcPr/>
                </a:tc>
                <a:tc>
                  <a:txBody>
                    <a:bodyPr/>
                    <a:lstStyle/>
                    <a:p>
                      <a:pPr algn="ctr"/>
                      <a:r>
                        <a:rPr lang="en-US" sz="1600" dirty="0" smtClean="0"/>
                        <a:t>20.2</a:t>
                      </a:r>
                      <a:endParaRPr lang="en-US" sz="1600" dirty="0"/>
                    </a:p>
                  </a:txBody>
                  <a:tcPr/>
                </a:tc>
                <a:tc>
                  <a:txBody>
                    <a:bodyPr/>
                    <a:lstStyle/>
                    <a:p>
                      <a:pPr algn="ctr"/>
                      <a:r>
                        <a:rPr lang="en-US" sz="1600" dirty="0" smtClean="0"/>
                        <a:t>2.43</a:t>
                      </a:r>
                      <a:endParaRPr lang="en-US" sz="1600" dirty="0"/>
                    </a:p>
                  </a:txBody>
                  <a:tcPr/>
                </a:tc>
                <a:tc>
                  <a:txBody>
                    <a:bodyPr/>
                    <a:lstStyle/>
                    <a:p>
                      <a:pPr algn="ctr"/>
                      <a:endParaRPr lang="en-US" sz="1600" dirty="0"/>
                    </a:p>
                  </a:txBody>
                  <a:tcPr/>
                </a:tc>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Diatomic gas</a:t>
                      </a:r>
                    </a:p>
                  </a:txBody>
                  <a:tcPr anchor="ctr"/>
                </a:tc>
                <a:tc rowSpan="3">
                  <a:txBody>
                    <a:bodyPr/>
                    <a:lstStyle/>
                    <a:p>
                      <a:pPr algn="ctr"/>
                      <a:r>
                        <a:rPr lang="en-US" sz="1600" dirty="0" smtClean="0"/>
                        <a:t>3 translational</a:t>
                      </a:r>
                      <a:r>
                        <a:rPr lang="en-US" sz="1600" baseline="0" dirty="0"/>
                        <a:t> </a:t>
                      </a:r>
                      <a:r>
                        <a:rPr lang="en-US" sz="1600" baseline="0" dirty="0" smtClean="0"/>
                        <a:t>2 rotational</a:t>
                      </a:r>
                    </a:p>
                    <a:p>
                      <a:pPr algn="ctr"/>
                      <a:r>
                        <a:rPr lang="en-US" sz="1600" baseline="0" dirty="0" smtClean="0"/>
                        <a:t>Total </a:t>
                      </a:r>
                      <a:r>
                        <a:rPr lang="en-US" sz="1600" b="1" baseline="0" dirty="0" smtClean="0">
                          <a:solidFill>
                            <a:srgbClr val="FF0000"/>
                          </a:solidFill>
                        </a:rPr>
                        <a:t>5</a:t>
                      </a:r>
                    </a:p>
                  </a:txBody>
                  <a:tcPr anchor="ctr"/>
                </a:tc>
              </a:tr>
              <a:tr h="0">
                <a:tc>
                  <a:txBody>
                    <a:bodyPr/>
                    <a:lstStyle/>
                    <a:p>
                      <a:pPr algn="ctr"/>
                      <a:r>
                        <a:rPr lang="en-US" sz="1600" dirty="0" smtClean="0"/>
                        <a:t>O</a:t>
                      </a:r>
                      <a:r>
                        <a:rPr lang="en-US" sz="1600" baseline="-25000" dirty="0" smtClean="0"/>
                        <a:t>2</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20.2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0">
                <a:tc>
                  <a:txBody>
                    <a:bodyPr/>
                    <a:lstStyle/>
                    <a:p>
                      <a:pPr algn="ctr"/>
                      <a:r>
                        <a:rPr lang="en-US" sz="1600" dirty="0" smtClean="0"/>
                        <a:t>N</a:t>
                      </a:r>
                      <a:r>
                        <a:rPr lang="en-US" sz="1600" baseline="-25000" dirty="0" smtClean="0"/>
                        <a:t>2</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19.9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2.39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18" name="Table 17"/>
          <p:cNvGraphicFramePr>
            <a:graphicFrameLocks noGrp="1"/>
          </p:cNvGraphicFramePr>
          <p:nvPr/>
        </p:nvGraphicFramePr>
        <p:xfrm>
          <a:off x="22" y="2598103"/>
          <a:ext cx="9143978" cy="1005840"/>
        </p:xfrm>
        <a:graphic>
          <a:graphicData uri="http://schemas.openxmlformats.org/drawingml/2006/table">
            <a:tbl>
              <a:tblPr bandRow="1">
                <a:tableStyleId>{69C7853C-536D-4A76-A0AE-DD22124D55A5}</a:tableStyleId>
              </a:tblPr>
              <a:tblGrid>
                <a:gridCol w="1422378"/>
                <a:gridCol w="2032000"/>
                <a:gridCol w="1553029"/>
                <a:gridCol w="1074057"/>
                <a:gridCol w="1524000"/>
                <a:gridCol w="1538514"/>
              </a:tblGrid>
              <a:tr h="0">
                <a:tc>
                  <a:txBody>
                    <a:bodyPr/>
                    <a:lstStyle/>
                    <a:p>
                      <a:pPr algn="ctr"/>
                      <a:r>
                        <a:rPr lang="en-US" sz="1600" dirty="0" smtClean="0"/>
                        <a:t>H</a:t>
                      </a:r>
                      <a:r>
                        <a:rPr lang="en-US" sz="1600" baseline="-25000" dirty="0" smtClean="0"/>
                        <a:t>2</a:t>
                      </a:r>
                      <a:r>
                        <a:rPr lang="en-US" sz="1600" dirty="0" smtClean="0"/>
                        <a:t>S</a:t>
                      </a:r>
                      <a:endParaRPr lang="en-US" sz="1600" baseline="-25000" dirty="0"/>
                    </a:p>
                  </a:txBody>
                  <a:tcPr/>
                </a:tc>
                <a:tc>
                  <a:txBody>
                    <a:bodyPr/>
                    <a:lstStyle/>
                    <a:p>
                      <a:pPr algn="ctr"/>
                      <a:r>
                        <a:rPr lang="en-US" sz="1600" dirty="0" smtClean="0"/>
                        <a:t>26.7</a:t>
                      </a:r>
                      <a:endParaRPr lang="en-US" sz="1600" dirty="0"/>
                    </a:p>
                  </a:txBody>
                  <a:tcPr/>
                </a:tc>
                <a:tc>
                  <a:txBody>
                    <a:bodyPr/>
                    <a:lstStyle/>
                    <a:p>
                      <a:pPr algn="ctr"/>
                      <a:r>
                        <a:rPr lang="en-US" sz="1600" dirty="0" smtClean="0"/>
                        <a:t>3.22</a:t>
                      </a:r>
                      <a:endParaRPr lang="en-US" sz="1600" dirty="0"/>
                    </a:p>
                  </a:txBody>
                  <a:tcPr/>
                </a:tc>
                <a:tc>
                  <a:txBody>
                    <a:bodyPr/>
                    <a:lstStyle/>
                    <a:p>
                      <a:pPr algn="ctr"/>
                      <a:endParaRPr lang="en-US" sz="1600" dirty="0"/>
                    </a:p>
                  </a:txBody>
                  <a:tcPr/>
                </a:tc>
                <a:tc rowSpan="3">
                  <a:txBody>
                    <a:bodyPr/>
                    <a:lstStyle/>
                    <a:p>
                      <a:pPr algn="ctr"/>
                      <a:r>
                        <a:rPr lang="en-US" sz="1600" dirty="0" err="1" smtClean="0"/>
                        <a:t>Triatomic</a:t>
                      </a:r>
                      <a:r>
                        <a:rPr lang="en-US" sz="1600" dirty="0" smtClean="0"/>
                        <a:t> gas</a:t>
                      </a:r>
                      <a:endParaRPr lang="en-US" sz="1600" dirty="0"/>
                    </a:p>
                  </a:txBody>
                  <a:tcPr anchor="ctr"/>
                </a:tc>
                <a:tc rowSpan="3">
                  <a:txBody>
                    <a:bodyPr/>
                    <a:lstStyle/>
                    <a:p>
                      <a:pPr algn="ctr"/>
                      <a:r>
                        <a:rPr lang="en-US" sz="1600" dirty="0" smtClean="0"/>
                        <a:t>Depends on molecular</a:t>
                      </a:r>
                      <a:r>
                        <a:rPr lang="en-US" sz="1600" baseline="0" dirty="0" smtClean="0"/>
                        <a:t> geometry</a:t>
                      </a:r>
                      <a:endParaRPr lang="en-US" sz="1600" dirty="0"/>
                    </a:p>
                  </a:txBody>
                  <a:tcPr anchor="ctr"/>
                </a:tc>
              </a:tr>
              <a:tr h="0">
                <a:tc>
                  <a:txBody>
                    <a:bodyPr/>
                    <a:lstStyle/>
                    <a:p>
                      <a:pPr algn="ctr"/>
                      <a:r>
                        <a:rPr lang="en-US" sz="1600" dirty="0" smtClean="0"/>
                        <a:t>CO</a:t>
                      </a:r>
                      <a:r>
                        <a:rPr lang="en-US" sz="1600" baseline="-25000" dirty="0" smtClean="0"/>
                        <a:t>2</a:t>
                      </a:r>
                      <a:endParaRPr lang="en-US" sz="1600" baseline="-25000" dirty="0"/>
                    </a:p>
                  </a:txBody>
                  <a:tcPr/>
                </a:tc>
                <a:tc>
                  <a:txBody>
                    <a:bodyPr/>
                    <a:lstStyle/>
                    <a:p>
                      <a:pPr algn="ctr"/>
                      <a:r>
                        <a:rPr lang="en-US" sz="1600" dirty="0" smtClean="0"/>
                        <a:t>28.5</a:t>
                      </a:r>
                      <a:endParaRPr lang="en-US" sz="1600" dirty="0"/>
                    </a:p>
                  </a:txBody>
                  <a:tcPr/>
                </a:tc>
                <a:tc>
                  <a:txBody>
                    <a:bodyPr/>
                    <a:lstStyle/>
                    <a:p>
                      <a:pPr algn="ctr"/>
                      <a:r>
                        <a:rPr lang="en-US" sz="1600" dirty="0" smtClean="0"/>
                        <a:t>3.43</a:t>
                      </a:r>
                      <a:endParaRPr lang="en-US" sz="1600" dirty="0"/>
                    </a:p>
                  </a:txBody>
                  <a:tcPr/>
                </a:tc>
                <a:tc>
                  <a:txBody>
                    <a:bodyPr/>
                    <a:lstStyle/>
                    <a:p>
                      <a:pPr algn="ctr"/>
                      <a:endParaRPr lang="en-US" sz="1600" dirty="0"/>
                    </a:p>
                  </a:txBody>
                  <a:tcPr/>
                </a:tc>
                <a:tc vMerge="1">
                  <a:txBody>
                    <a:bodyPr/>
                    <a:lstStyle/>
                    <a:p>
                      <a:pPr algn="ctr"/>
                      <a:endParaRPr lang="en-US" sz="1600" dirty="0"/>
                    </a:p>
                  </a:txBody>
                  <a:tcPr/>
                </a:tc>
                <a:tc vMerge="1">
                  <a:txBody>
                    <a:bodyPr/>
                    <a:lstStyle/>
                    <a:p>
                      <a:pPr algn="ctr"/>
                      <a:endParaRPr lang="en-US" sz="1600" dirty="0"/>
                    </a:p>
                  </a:txBody>
                  <a:tcPr/>
                </a:tc>
              </a:tr>
              <a:tr h="0">
                <a:tc>
                  <a:txBody>
                    <a:bodyPr/>
                    <a:lstStyle/>
                    <a:p>
                      <a:pPr algn="ctr"/>
                      <a:r>
                        <a:rPr lang="en-US" sz="1600" dirty="0" smtClean="0"/>
                        <a:t>H</a:t>
                      </a:r>
                      <a:r>
                        <a:rPr lang="en-US" sz="1600" baseline="-25000" dirty="0" smtClean="0"/>
                        <a:t>2</a:t>
                      </a:r>
                      <a:r>
                        <a:rPr lang="en-US" sz="1600" dirty="0" smtClean="0"/>
                        <a:t>O</a:t>
                      </a:r>
                      <a:r>
                        <a:rPr lang="zh-CN" altLang="en-US" sz="1600" dirty="0" smtClean="0"/>
                        <a:t> </a:t>
                      </a:r>
                      <a:r>
                        <a:rPr lang="en-US" altLang="zh-CN" sz="1600" dirty="0" smtClean="0"/>
                        <a:t>(100 °C)</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28.0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3.37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20" name="Table 19"/>
          <p:cNvGraphicFramePr>
            <a:graphicFrameLocks noGrp="1"/>
          </p:cNvGraphicFramePr>
          <p:nvPr/>
        </p:nvGraphicFramePr>
        <p:xfrm>
          <a:off x="23" y="3599586"/>
          <a:ext cx="9143976" cy="1676400"/>
        </p:xfrm>
        <a:graphic>
          <a:graphicData uri="http://schemas.openxmlformats.org/drawingml/2006/table">
            <a:tbl>
              <a:tblPr bandRow="1">
                <a:tableStyleId>{775DCB02-9BB8-47FD-8907-85C794F793BA}</a:tableStyleId>
              </a:tblPr>
              <a:tblGrid>
                <a:gridCol w="1422377"/>
                <a:gridCol w="2032000"/>
                <a:gridCol w="1553029"/>
                <a:gridCol w="1074057"/>
                <a:gridCol w="1524000"/>
                <a:gridCol w="1538513"/>
              </a:tblGrid>
              <a:tr h="188677">
                <a:tc>
                  <a:txBody>
                    <a:bodyPr/>
                    <a:lstStyle/>
                    <a:p>
                      <a:pPr algn="ctr"/>
                      <a:r>
                        <a:rPr lang="en-US" sz="1600" dirty="0" smtClean="0"/>
                        <a:t>Arsenic</a:t>
                      </a:r>
                      <a:endParaRPr lang="en-US" sz="1600" baseline="-25000" dirty="0"/>
                    </a:p>
                  </a:txBody>
                  <a:tcPr/>
                </a:tc>
                <a:tc>
                  <a:txBody>
                    <a:bodyPr/>
                    <a:lstStyle/>
                    <a:p>
                      <a:pPr algn="ctr"/>
                      <a:r>
                        <a:rPr lang="en-US" sz="1600" dirty="0" smtClean="0"/>
                        <a:t>24.6</a:t>
                      </a:r>
                      <a:endParaRPr lang="en-US" sz="1600" dirty="0"/>
                    </a:p>
                  </a:txBody>
                  <a:tcPr/>
                </a:tc>
                <a:tc>
                  <a:txBody>
                    <a:bodyPr/>
                    <a:lstStyle/>
                    <a:p>
                      <a:pPr algn="ctr"/>
                      <a:r>
                        <a:rPr lang="en-US" sz="1600" dirty="0" smtClean="0"/>
                        <a:t>2.96</a:t>
                      </a:r>
                      <a:endParaRPr lang="en-US" sz="1600" dirty="0"/>
                    </a:p>
                  </a:txBody>
                  <a:tcPr/>
                </a:tc>
                <a:tc>
                  <a:txBody>
                    <a:bodyPr/>
                    <a:lstStyle/>
                    <a:p>
                      <a:pPr algn="ctr"/>
                      <a:endParaRPr lang="en-US" sz="1600" dirty="0"/>
                    </a:p>
                  </a:txBody>
                  <a:tcPr/>
                </a:tc>
                <a:tc rowSpan="5">
                  <a:txBody>
                    <a:bodyPr/>
                    <a:lstStyle/>
                    <a:p>
                      <a:pPr algn="ctr"/>
                      <a:r>
                        <a:rPr lang="en-US" sz="1600" dirty="0" smtClean="0"/>
                        <a:t>Atomic solid</a:t>
                      </a:r>
                      <a:endParaRPr lang="en-US" sz="1600" dirty="0"/>
                    </a:p>
                  </a:txBody>
                  <a:tcPr anchor="ctr"/>
                </a:tc>
                <a:tc rowSpan="5">
                  <a:txBody>
                    <a:bodyPr/>
                    <a:lstStyle/>
                    <a:p>
                      <a:pPr algn="ctr"/>
                      <a:r>
                        <a:rPr lang="en-US" sz="1600" dirty="0" smtClean="0"/>
                        <a:t>3 translational 3 </a:t>
                      </a:r>
                      <a:r>
                        <a:rPr lang="en-US" sz="1600" dirty="0" err="1" smtClean="0"/>
                        <a:t>vibrational</a:t>
                      </a:r>
                      <a:endParaRPr lang="en-US" sz="1600" dirty="0" smtClean="0"/>
                    </a:p>
                    <a:p>
                      <a:pPr algn="ctr"/>
                      <a:r>
                        <a:rPr lang="en-US" sz="1600" dirty="0" smtClean="0"/>
                        <a:t>Total</a:t>
                      </a:r>
                      <a:r>
                        <a:rPr lang="en-US" sz="1600" baseline="0" dirty="0" smtClean="0"/>
                        <a:t> </a:t>
                      </a:r>
                      <a:r>
                        <a:rPr lang="en-US" sz="1600" b="1" baseline="0" dirty="0" smtClean="0">
                          <a:solidFill>
                            <a:srgbClr val="FF0000"/>
                          </a:solidFill>
                        </a:rPr>
                        <a:t>6</a:t>
                      </a:r>
                      <a:endParaRPr lang="en-US" sz="1600" b="1" dirty="0">
                        <a:solidFill>
                          <a:srgbClr val="FF0000"/>
                        </a:solidFill>
                      </a:endParaRPr>
                    </a:p>
                  </a:txBody>
                  <a:tcPr anchor="ctr"/>
                </a:tc>
              </a:tr>
              <a:tr h="188677">
                <a:tc>
                  <a:txBody>
                    <a:bodyPr/>
                    <a:lstStyle/>
                    <a:p>
                      <a:pPr algn="ctr"/>
                      <a:r>
                        <a:rPr lang="en-US" sz="1600" dirty="0" smtClean="0"/>
                        <a:t>Antimony</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25.2</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3.03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Diamond</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6.1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0.74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Copper</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2.95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Silver</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24.9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3.00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graphicFrame>
        <p:nvGraphicFramePr>
          <p:cNvPr id="22" name="Table 21"/>
          <p:cNvGraphicFramePr>
            <a:graphicFrameLocks noGrp="1"/>
          </p:cNvGraphicFramePr>
          <p:nvPr/>
        </p:nvGraphicFramePr>
        <p:xfrm>
          <a:off x="23" y="5268724"/>
          <a:ext cx="9143976" cy="1005840"/>
        </p:xfrm>
        <a:graphic>
          <a:graphicData uri="http://schemas.openxmlformats.org/drawingml/2006/table">
            <a:tbl>
              <a:tblPr bandRow="1">
                <a:tableStyleId>{08FB837D-C827-4EFA-A057-4D05807E0F7C}</a:tableStyleId>
              </a:tblPr>
              <a:tblGrid>
                <a:gridCol w="1422377"/>
                <a:gridCol w="2032000"/>
                <a:gridCol w="1553029"/>
                <a:gridCol w="1074057"/>
                <a:gridCol w="1524000"/>
                <a:gridCol w="1538513"/>
              </a:tblGrid>
              <a:tr h="188677">
                <a:tc>
                  <a:txBody>
                    <a:bodyPr/>
                    <a:lstStyle/>
                    <a:p>
                      <a:pPr algn="ctr"/>
                      <a:r>
                        <a:rPr lang="en-US" sz="1600" dirty="0" smtClean="0"/>
                        <a:t>Mercury</a:t>
                      </a:r>
                      <a:endParaRPr lang="en-US" sz="1600" baseline="-25000" dirty="0"/>
                    </a:p>
                  </a:txBody>
                  <a:tcPr/>
                </a:tc>
                <a:tc>
                  <a:txBody>
                    <a:bodyPr/>
                    <a:lstStyle/>
                    <a:p>
                      <a:pPr algn="ctr"/>
                      <a:r>
                        <a:rPr lang="en-US" sz="1600" dirty="0" smtClean="0"/>
                        <a:t>28.0</a:t>
                      </a:r>
                      <a:endParaRPr lang="en-US" sz="1600" dirty="0"/>
                    </a:p>
                  </a:txBody>
                  <a:tcPr/>
                </a:tc>
                <a:tc>
                  <a:txBody>
                    <a:bodyPr/>
                    <a:lstStyle/>
                    <a:p>
                      <a:pPr algn="ctr"/>
                      <a:r>
                        <a:rPr lang="en-US" sz="1600" dirty="0" smtClean="0"/>
                        <a:t>3.36</a:t>
                      </a:r>
                      <a:endParaRPr lang="en-US" sz="1600" dirty="0"/>
                    </a:p>
                  </a:txBody>
                  <a:tcPr/>
                </a:tc>
                <a:tc>
                  <a:txBody>
                    <a:bodyPr/>
                    <a:lstStyle/>
                    <a:p>
                      <a:pPr algn="ctr"/>
                      <a:endParaRPr lang="en-US" sz="1600" dirty="0"/>
                    </a:p>
                  </a:txBody>
                  <a:tcPr/>
                </a:tc>
                <a:tc rowSpan="3">
                  <a:txBody>
                    <a:bodyPr/>
                    <a:lstStyle/>
                    <a:p>
                      <a:pPr algn="ctr"/>
                      <a:r>
                        <a:rPr lang="en-US" sz="1600" dirty="0" smtClean="0"/>
                        <a:t>Liquid</a:t>
                      </a:r>
                      <a:endParaRPr lang="en-US" sz="1600" dirty="0"/>
                    </a:p>
                  </a:txBody>
                  <a:tcPr anchor="ctr"/>
                </a:tc>
                <a:tc rowSpan="3">
                  <a:txBody>
                    <a:bodyPr/>
                    <a:lstStyle/>
                    <a:p>
                      <a:pPr algn="ctr"/>
                      <a:r>
                        <a:rPr lang="en-US" sz="1600" b="1" dirty="0" smtClean="0">
                          <a:solidFill>
                            <a:srgbClr val="FF0000"/>
                          </a:solidFill>
                        </a:rPr>
                        <a:t>?</a:t>
                      </a:r>
                      <a:endParaRPr lang="en-US" sz="1600" b="1" dirty="0">
                        <a:solidFill>
                          <a:srgbClr val="FF0000"/>
                        </a:solidFill>
                      </a:endParaRPr>
                    </a:p>
                  </a:txBody>
                  <a:tcPr anchor="ctr"/>
                </a:tc>
              </a:tr>
              <a:tr h="188677">
                <a:tc>
                  <a:txBody>
                    <a:bodyPr/>
                    <a:lstStyle/>
                    <a:p>
                      <a:pPr algn="ctr"/>
                      <a:r>
                        <a:rPr lang="en-US" sz="1600" dirty="0" smtClean="0"/>
                        <a:t>H</a:t>
                      </a:r>
                      <a:r>
                        <a:rPr lang="en-US" sz="1600" baseline="-25000" dirty="0" smtClean="0"/>
                        <a:t>2</a:t>
                      </a:r>
                      <a:r>
                        <a:rPr lang="en-US" sz="1600" dirty="0" smtClean="0"/>
                        <a:t>O</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75.3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9.06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r h="188677">
                <a:tc>
                  <a:txBody>
                    <a:bodyPr/>
                    <a:lstStyle/>
                    <a:p>
                      <a:pPr algn="ctr"/>
                      <a:r>
                        <a:rPr lang="en-US" sz="1600" dirty="0" smtClean="0"/>
                        <a:t>Gasoline</a:t>
                      </a:r>
                      <a:endParaRPr lang="en-US" sz="16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229</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27.6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tc>
              </a:tr>
            </a:tbl>
          </a:graphicData>
        </a:graphic>
      </p:graphicFrame>
      <p:sp>
        <p:nvSpPr>
          <p:cNvPr id="24" name="Rectangle 23"/>
          <p:cNvSpPr/>
          <p:nvPr/>
        </p:nvSpPr>
        <p:spPr bwMode="auto">
          <a:xfrm>
            <a:off x="5021947" y="595086"/>
            <a:ext cx="1059543" cy="3033485"/>
          </a:xfrm>
          <a:prstGeom prst="rect">
            <a:avLst/>
          </a:prstGeom>
          <a:solidFill>
            <a:schemeClr val="bg1">
              <a:lumMod val="85000"/>
            </a:schemeClr>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n-lt"/>
              </a:rPr>
              <a:t>Gases</a:t>
            </a:r>
          </a:p>
        </p:txBody>
      </p:sp>
      <p:sp>
        <p:nvSpPr>
          <p:cNvPr id="25" name="Rectangle 24"/>
          <p:cNvSpPr/>
          <p:nvPr/>
        </p:nvSpPr>
        <p:spPr bwMode="auto">
          <a:xfrm>
            <a:off x="5020056" y="3599542"/>
            <a:ext cx="1059543" cy="1030515"/>
          </a:xfrm>
          <a:prstGeom prst="rect">
            <a:avLst/>
          </a:prstGeom>
          <a:solidFill>
            <a:srgbClr val="C00000"/>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Non-metal solids</a:t>
            </a:r>
            <a:endParaRPr kumimoji="0" lang="en-US" sz="1600" b="0" i="0" u="none" strike="noStrike" cap="none" normalizeH="0" baseline="0" dirty="0" smtClean="0">
              <a:ln>
                <a:noFill/>
              </a:ln>
              <a:solidFill>
                <a:schemeClr val="tx1"/>
              </a:solidFill>
              <a:effectLst/>
              <a:latin typeface="+mn-lt"/>
            </a:endParaRPr>
          </a:p>
        </p:txBody>
      </p:sp>
      <p:sp>
        <p:nvSpPr>
          <p:cNvPr id="26" name="Rectangle 25"/>
          <p:cNvSpPr/>
          <p:nvPr/>
        </p:nvSpPr>
        <p:spPr bwMode="auto">
          <a:xfrm>
            <a:off x="5021947" y="4622799"/>
            <a:ext cx="1059543" cy="674915"/>
          </a:xfrm>
          <a:prstGeom prst="rect">
            <a:avLst/>
          </a:prstGeom>
          <a:solidFill>
            <a:srgbClr val="FFC000"/>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Metal solids</a:t>
            </a:r>
            <a:endParaRPr kumimoji="0" lang="en-US" sz="1600" b="0" i="0" u="none" strike="noStrike" cap="none" normalizeH="0" baseline="0" dirty="0" smtClean="0">
              <a:ln>
                <a:noFill/>
              </a:ln>
              <a:solidFill>
                <a:schemeClr val="tx1"/>
              </a:solidFill>
              <a:effectLst/>
              <a:latin typeface="+mn-lt"/>
            </a:endParaRPr>
          </a:p>
        </p:txBody>
      </p:sp>
      <p:sp>
        <p:nvSpPr>
          <p:cNvPr id="27" name="Rectangle 26"/>
          <p:cNvSpPr/>
          <p:nvPr/>
        </p:nvSpPr>
        <p:spPr bwMode="auto">
          <a:xfrm>
            <a:off x="5020056" y="5278266"/>
            <a:ext cx="1059543" cy="1001488"/>
          </a:xfrm>
          <a:prstGeom prst="rect">
            <a:avLst/>
          </a:prstGeom>
          <a:solidFill>
            <a:schemeClr val="tx2">
              <a:lumMod val="40000"/>
              <a:lumOff val="60000"/>
            </a:schemeClr>
          </a:solidFill>
          <a:ln w="9525" cap="flat" cmpd="sng" algn="ctr">
            <a:noFill/>
            <a:prstDash val="dash"/>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dirty="0" smtClean="0">
                <a:latin typeface="+mn-lt"/>
              </a:rPr>
              <a:t>Liquids</a:t>
            </a:r>
            <a:endParaRPr kumimoji="0" lang="en-US" sz="1600" b="0" i="0" u="none" strike="noStrike" cap="none" normalizeH="0" baseline="0" dirty="0" smtClean="0">
              <a:ln>
                <a:noFill/>
              </a:ln>
              <a:solidFill>
                <a:schemeClr val="tx1"/>
              </a:solidFill>
              <a:effectLst/>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sz="2900" dirty="0" smtClean="0"/>
              <a:t>Heat capacity of a harmonic oscillator</a:t>
            </a:r>
            <a:endParaRPr lang="en-US" sz="2900" dirty="0"/>
          </a:p>
        </p:txBody>
      </p:sp>
      <p:sp>
        <p:nvSpPr>
          <p:cNvPr id="3" name="Content Placeholder 2"/>
          <p:cNvSpPr>
            <a:spLocks noGrp="1"/>
          </p:cNvSpPr>
          <p:nvPr>
            <p:ph idx="1"/>
          </p:nvPr>
        </p:nvSpPr>
        <p:spPr>
          <a:xfrm>
            <a:off x="457200" y="1615440"/>
            <a:ext cx="8229600" cy="4572000"/>
          </a:xfrm>
        </p:spPr>
        <p:txBody>
          <a:bodyPr/>
          <a:lstStyle/>
          <a:p>
            <a:r>
              <a:rPr lang="en-US" dirty="0" smtClean="0"/>
              <a:t>Energy:</a:t>
            </a:r>
          </a:p>
          <a:p>
            <a:endParaRPr lang="en-US" dirty="0" smtClean="0"/>
          </a:p>
          <a:p>
            <a:endParaRPr lang="en-US" sz="2000" dirty="0" smtClean="0"/>
          </a:p>
          <a:p>
            <a:r>
              <a:rPr lang="en-US" dirty="0" smtClean="0"/>
              <a:t>Partition function:</a:t>
            </a:r>
          </a:p>
          <a:p>
            <a:endParaRPr lang="en-US" dirty="0" smtClean="0"/>
          </a:p>
          <a:p>
            <a:endParaRPr lang="en-US" dirty="0" smtClean="0"/>
          </a:p>
          <a:p>
            <a:endParaRPr lang="en-US" sz="1000" dirty="0" smtClean="0"/>
          </a:p>
          <a:p>
            <a:r>
              <a:rPr lang="en-US" dirty="0" smtClean="0"/>
              <a:t>Mean energy:</a:t>
            </a:r>
          </a:p>
          <a:p>
            <a:endParaRPr lang="en-US" sz="2800" dirty="0" smtClean="0"/>
          </a:p>
          <a:p>
            <a:r>
              <a:rPr lang="en-US" dirty="0" smtClean="0"/>
              <a:t>Heat capacity:</a:t>
            </a:r>
            <a:endParaRPr lang="en-US" dirty="0"/>
          </a:p>
        </p:txBody>
      </p:sp>
      <p:graphicFrame>
        <p:nvGraphicFramePr>
          <p:cNvPr id="126978" name="Object 2"/>
          <p:cNvGraphicFramePr>
            <a:graphicFrameLocks noChangeAspect="1"/>
          </p:cNvGraphicFramePr>
          <p:nvPr/>
        </p:nvGraphicFramePr>
        <p:xfrm>
          <a:off x="2026920" y="1447165"/>
          <a:ext cx="3898900" cy="762000"/>
        </p:xfrm>
        <a:graphic>
          <a:graphicData uri="http://schemas.openxmlformats.org/presentationml/2006/ole">
            <p:oleObj spid="_x0000_s126978" name="Equation" r:id="rId3" imgW="1955520" imgH="419040" progId="Equation.DSMT4">
              <p:embed/>
            </p:oleObj>
          </a:graphicData>
        </a:graphic>
      </p:graphicFrame>
      <p:graphicFrame>
        <p:nvGraphicFramePr>
          <p:cNvPr id="126979" name="Object 3"/>
          <p:cNvGraphicFramePr>
            <a:graphicFrameLocks noChangeAspect="1"/>
          </p:cNvGraphicFramePr>
          <p:nvPr/>
        </p:nvGraphicFramePr>
        <p:xfrm>
          <a:off x="862012" y="3322320"/>
          <a:ext cx="4929188" cy="785812"/>
        </p:xfrm>
        <a:graphic>
          <a:graphicData uri="http://schemas.openxmlformats.org/presentationml/2006/ole">
            <p:oleObj spid="_x0000_s126979" name="Equation" r:id="rId4" imgW="2654280" imgH="457200" progId="Equation.DSMT4">
              <p:embed/>
            </p:oleObj>
          </a:graphicData>
        </a:graphic>
      </p:graphicFrame>
      <p:graphicFrame>
        <p:nvGraphicFramePr>
          <p:cNvPr id="126980" name="Object 4"/>
          <p:cNvGraphicFramePr>
            <a:graphicFrameLocks noChangeAspect="1"/>
          </p:cNvGraphicFramePr>
          <p:nvPr/>
        </p:nvGraphicFramePr>
        <p:xfrm>
          <a:off x="1996440" y="2367598"/>
          <a:ext cx="1341437" cy="415925"/>
        </p:xfrm>
        <a:graphic>
          <a:graphicData uri="http://schemas.openxmlformats.org/presentationml/2006/ole">
            <p:oleObj spid="_x0000_s126980" name="Equation" r:id="rId5" imgW="672840" imgH="228600" progId="Equation.DSMT4">
              <p:embed/>
            </p:oleObj>
          </a:graphicData>
        </a:graphic>
      </p:graphicFrame>
      <p:sp>
        <p:nvSpPr>
          <p:cNvPr id="7" name="Rectangle 6"/>
          <p:cNvSpPr/>
          <p:nvPr/>
        </p:nvSpPr>
        <p:spPr>
          <a:xfrm>
            <a:off x="6111240" y="1645920"/>
            <a:ext cx="1213794" cy="400110"/>
          </a:xfrm>
          <a:prstGeom prst="rect">
            <a:avLst/>
          </a:prstGeom>
        </p:spPr>
        <p:txBody>
          <a:bodyPr wrap="none">
            <a:spAutoFit/>
          </a:bodyPr>
          <a:lstStyle/>
          <a:p>
            <a:r>
              <a:rPr lang="en-US" sz="2000" dirty="0" smtClean="0"/>
              <a:t>Classical</a:t>
            </a:r>
          </a:p>
        </p:txBody>
      </p:sp>
      <p:sp>
        <p:nvSpPr>
          <p:cNvPr id="8" name="Rectangle 7"/>
          <p:cNvSpPr/>
          <p:nvPr/>
        </p:nvSpPr>
        <p:spPr>
          <a:xfrm>
            <a:off x="3535680" y="2358330"/>
            <a:ext cx="2606804" cy="400110"/>
          </a:xfrm>
          <a:prstGeom prst="rect">
            <a:avLst/>
          </a:prstGeom>
        </p:spPr>
        <p:txBody>
          <a:bodyPr wrap="none">
            <a:spAutoFit/>
          </a:bodyPr>
          <a:lstStyle/>
          <a:p>
            <a:r>
              <a:rPr lang="en-US" sz="2000" dirty="0" smtClean="0"/>
              <a:t>Quantum mechanical</a:t>
            </a:r>
          </a:p>
        </p:txBody>
      </p:sp>
      <p:graphicFrame>
        <p:nvGraphicFramePr>
          <p:cNvPr id="126981" name="Object 5"/>
          <p:cNvGraphicFramePr>
            <a:graphicFrameLocks noChangeAspect="1"/>
          </p:cNvGraphicFramePr>
          <p:nvPr/>
        </p:nvGraphicFramePr>
        <p:xfrm>
          <a:off x="2865120" y="4267200"/>
          <a:ext cx="3397250" cy="763588"/>
        </p:xfrm>
        <a:graphic>
          <a:graphicData uri="http://schemas.openxmlformats.org/presentationml/2006/ole">
            <p:oleObj spid="_x0000_s126981" name="Equation" r:id="rId6" imgW="1790640" imgH="444240" progId="Equation.DSMT4">
              <p:embed/>
            </p:oleObj>
          </a:graphicData>
        </a:graphic>
      </p:graphicFrame>
      <p:graphicFrame>
        <p:nvGraphicFramePr>
          <p:cNvPr id="126982" name="Object 6"/>
          <p:cNvGraphicFramePr>
            <a:graphicFrameLocks noChangeAspect="1"/>
          </p:cNvGraphicFramePr>
          <p:nvPr/>
        </p:nvGraphicFramePr>
        <p:xfrm>
          <a:off x="2910840" y="5166360"/>
          <a:ext cx="5154612" cy="917575"/>
        </p:xfrm>
        <a:graphic>
          <a:graphicData uri="http://schemas.openxmlformats.org/presentationml/2006/ole">
            <p:oleObj spid="_x0000_s126982" name="Equation" r:id="rId7" imgW="2717640" imgH="533160" progId="Equation.DSMT4">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Heat capacity of a harmonic oscillator</a:t>
            </a:r>
            <a:endParaRPr lang="en-US" dirty="0"/>
          </a:p>
        </p:txBody>
      </p:sp>
      <p:sp>
        <p:nvSpPr>
          <p:cNvPr id="3" name="Content Placeholder 2"/>
          <p:cNvSpPr>
            <a:spLocks noGrp="1"/>
          </p:cNvSpPr>
          <p:nvPr>
            <p:ph idx="1"/>
          </p:nvPr>
        </p:nvSpPr>
        <p:spPr>
          <a:xfrm>
            <a:off x="5334000" y="1752600"/>
            <a:ext cx="3124200" cy="4191000"/>
          </a:xfrm>
        </p:spPr>
        <p:txBody>
          <a:bodyPr/>
          <a:lstStyle/>
          <a:p>
            <a:r>
              <a:rPr lang="en-US" dirty="0" smtClean="0"/>
              <a:t>High </a:t>
            </a:r>
            <a:r>
              <a:rPr lang="en-US" i="1" dirty="0" smtClean="0"/>
              <a:t>T</a:t>
            </a:r>
            <a:r>
              <a:rPr lang="en-US" dirty="0" smtClean="0"/>
              <a:t> limit</a:t>
            </a:r>
          </a:p>
          <a:p>
            <a:endParaRPr lang="en-US" dirty="0" smtClean="0"/>
          </a:p>
          <a:p>
            <a:endParaRPr lang="en-US" dirty="0" smtClean="0"/>
          </a:p>
          <a:p>
            <a:endParaRPr lang="en-US" dirty="0" smtClean="0"/>
          </a:p>
          <a:p>
            <a:r>
              <a:rPr lang="en-US" dirty="0" smtClean="0"/>
              <a:t>Low </a:t>
            </a:r>
            <a:r>
              <a:rPr lang="en-US" i="1" dirty="0" smtClean="0"/>
              <a:t>T</a:t>
            </a:r>
            <a:r>
              <a:rPr lang="en-US" dirty="0" smtClean="0"/>
              <a:t> limit</a:t>
            </a:r>
            <a:endParaRPr lang="en-US" dirty="0"/>
          </a:p>
        </p:txBody>
      </p:sp>
      <p:pic>
        <p:nvPicPr>
          <p:cNvPr id="7" name="Picture 6" descr="Graph1.PNG"/>
          <p:cNvPicPr>
            <a:picLocks noChangeAspect="1"/>
          </p:cNvPicPr>
          <p:nvPr/>
        </p:nvPicPr>
        <p:blipFill>
          <a:blip r:embed="rId4" cstate="print"/>
          <a:srcRect l="5354" t="7778" r="11364" b="4444"/>
          <a:stretch>
            <a:fillRect/>
          </a:stretch>
        </p:blipFill>
        <p:spPr>
          <a:xfrm>
            <a:off x="318497" y="1905000"/>
            <a:ext cx="4771663" cy="3886200"/>
          </a:xfrm>
          <a:prstGeom prst="rect">
            <a:avLst/>
          </a:prstGeom>
        </p:spPr>
      </p:pic>
      <p:graphicFrame>
        <p:nvGraphicFramePr>
          <p:cNvPr id="128002" name="Object 2"/>
          <p:cNvGraphicFramePr>
            <a:graphicFrameLocks noChangeAspect="1"/>
          </p:cNvGraphicFramePr>
          <p:nvPr/>
        </p:nvGraphicFramePr>
        <p:xfrm>
          <a:off x="5745480" y="2346960"/>
          <a:ext cx="1535906" cy="381000"/>
        </p:xfrm>
        <a:graphic>
          <a:graphicData uri="http://schemas.openxmlformats.org/presentationml/2006/ole">
            <p:oleObj spid="_x0000_s128002" name="Equation" r:id="rId5" imgW="647640" imgH="177480" progId="Equation.DSMT4">
              <p:embed/>
            </p:oleObj>
          </a:graphicData>
        </a:graphic>
      </p:graphicFrame>
      <p:graphicFrame>
        <p:nvGraphicFramePr>
          <p:cNvPr id="128003" name="Object 3"/>
          <p:cNvGraphicFramePr>
            <a:graphicFrameLocks noChangeAspect="1"/>
          </p:cNvGraphicFramePr>
          <p:nvPr/>
        </p:nvGraphicFramePr>
        <p:xfrm>
          <a:off x="5744845" y="2892743"/>
          <a:ext cx="1235075" cy="490537"/>
        </p:xfrm>
        <a:graphic>
          <a:graphicData uri="http://schemas.openxmlformats.org/presentationml/2006/ole">
            <p:oleObj spid="_x0000_s128003" name="Equation" r:id="rId6" imgW="520560" imgH="228600" progId="Equation.DSMT4">
              <p:embed/>
            </p:oleObj>
          </a:graphicData>
        </a:graphic>
      </p:graphicFrame>
      <p:cxnSp>
        <p:nvCxnSpPr>
          <p:cNvPr id="11" name="Straight Connector 10"/>
          <p:cNvCxnSpPr/>
          <p:nvPr/>
        </p:nvCxnSpPr>
        <p:spPr bwMode="auto">
          <a:xfrm>
            <a:off x="1143000" y="2209800"/>
            <a:ext cx="3886200" cy="0"/>
          </a:xfrm>
          <a:prstGeom prst="line">
            <a:avLst/>
          </a:prstGeom>
          <a:solidFill>
            <a:schemeClr val="accent1"/>
          </a:solidFill>
          <a:ln w="9525" cap="flat" cmpd="sng" algn="ctr">
            <a:solidFill>
              <a:schemeClr val="tx1"/>
            </a:solidFill>
            <a:prstDash val="dash"/>
            <a:round/>
            <a:headEnd type="none" w="med" len="med"/>
            <a:tailEnd type="none" w="med" len="med"/>
          </a:ln>
          <a:effectLst/>
        </p:spPr>
      </p:cxnSp>
      <p:graphicFrame>
        <p:nvGraphicFramePr>
          <p:cNvPr id="128004" name="Object 4"/>
          <p:cNvGraphicFramePr>
            <a:graphicFrameLocks noChangeAspect="1"/>
          </p:cNvGraphicFramePr>
          <p:nvPr/>
        </p:nvGraphicFramePr>
        <p:xfrm>
          <a:off x="5715000" y="4099560"/>
          <a:ext cx="1536700" cy="381000"/>
        </p:xfrm>
        <a:graphic>
          <a:graphicData uri="http://schemas.openxmlformats.org/presentationml/2006/ole">
            <p:oleObj spid="_x0000_s128004" name="Equation" r:id="rId7" imgW="647640" imgH="177480" progId="Equation.DSMT4">
              <p:embed/>
            </p:oleObj>
          </a:graphicData>
        </a:graphic>
      </p:graphicFrame>
      <p:graphicFrame>
        <p:nvGraphicFramePr>
          <p:cNvPr id="128005" name="Object 5"/>
          <p:cNvGraphicFramePr>
            <a:graphicFrameLocks noChangeAspect="1"/>
          </p:cNvGraphicFramePr>
          <p:nvPr/>
        </p:nvGraphicFramePr>
        <p:xfrm>
          <a:off x="5715001" y="4587874"/>
          <a:ext cx="2909253" cy="1005840"/>
        </p:xfrm>
        <a:graphic>
          <a:graphicData uri="http://schemas.openxmlformats.org/presentationml/2006/ole">
            <p:oleObj spid="_x0000_s128005" name="Equation" r:id="rId8" imgW="1333440" imgH="50796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z="2900" dirty="0" smtClean="0"/>
              <a:t>Heat capacity of polyatomic gas</a:t>
            </a:r>
            <a:endParaRPr lang="en-US" sz="2900" dirty="0"/>
          </a:p>
        </p:txBody>
      </p:sp>
      <p:sp>
        <p:nvSpPr>
          <p:cNvPr id="3" name="Content Placeholder 2"/>
          <p:cNvSpPr>
            <a:spLocks noGrp="1"/>
          </p:cNvSpPr>
          <p:nvPr>
            <p:ph idx="1"/>
          </p:nvPr>
        </p:nvSpPr>
        <p:spPr>
          <a:xfrm>
            <a:off x="457200" y="1386840"/>
            <a:ext cx="8153400" cy="5029200"/>
          </a:xfrm>
        </p:spPr>
        <p:txBody>
          <a:bodyPr/>
          <a:lstStyle/>
          <a:p>
            <a:r>
              <a:rPr lang="en-US" dirty="0" smtClean="0"/>
              <a:t>“Freeze-out” temperature of harmonic oscillators:</a:t>
            </a:r>
          </a:p>
          <a:p>
            <a:endParaRPr lang="en-US" sz="4400" dirty="0" smtClean="0"/>
          </a:p>
          <a:p>
            <a:pPr>
              <a:buNone/>
            </a:pPr>
            <a:r>
              <a:rPr lang="en-US" dirty="0" smtClean="0">
                <a:solidFill>
                  <a:prstClr val="black"/>
                </a:solidFill>
              </a:rPr>
              <a:t>	When </a:t>
            </a:r>
            <a:r>
              <a:rPr lang="en-US" i="1" dirty="0" smtClean="0">
                <a:solidFill>
                  <a:prstClr val="black"/>
                </a:solidFill>
              </a:rPr>
              <a:t>T &lt; </a:t>
            </a:r>
            <a:r>
              <a:rPr lang="en-US" i="1" dirty="0" err="1" smtClean="0">
                <a:solidFill>
                  <a:prstClr val="black"/>
                </a:solidFill>
              </a:rPr>
              <a:t>T</a:t>
            </a:r>
            <a:r>
              <a:rPr lang="en-US" i="1" baseline="-25000" dirty="0" err="1" smtClean="0">
                <a:solidFill>
                  <a:prstClr val="black"/>
                </a:solidFill>
              </a:rPr>
              <a:t>f</a:t>
            </a:r>
            <a:r>
              <a:rPr lang="en-US" dirty="0" smtClean="0">
                <a:solidFill>
                  <a:prstClr val="black"/>
                </a:solidFill>
              </a:rPr>
              <a:t>, the DOF hardly contributes to </a:t>
            </a:r>
            <a:r>
              <a:rPr lang="en-US" i="1" dirty="0" err="1" smtClean="0">
                <a:solidFill>
                  <a:prstClr val="black"/>
                </a:solidFill>
              </a:rPr>
              <a:t>C</a:t>
            </a:r>
            <a:r>
              <a:rPr lang="en-US" i="1" baseline="-25000" dirty="0" err="1" smtClean="0">
                <a:solidFill>
                  <a:prstClr val="black"/>
                </a:solidFill>
              </a:rPr>
              <a:t>v</a:t>
            </a:r>
            <a:endParaRPr lang="en-US" i="1" baseline="-25000" dirty="0" smtClean="0"/>
          </a:p>
          <a:p>
            <a:r>
              <a:rPr lang="en-US" dirty="0" smtClean="0"/>
              <a:t>Generally, </a:t>
            </a:r>
            <a:r>
              <a:rPr lang="en-US" i="1" dirty="0" err="1" smtClean="0">
                <a:solidFill>
                  <a:prstClr val="black"/>
                </a:solidFill>
              </a:rPr>
              <a:t>T</a:t>
            </a:r>
            <a:r>
              <a:rPr lang="en-US" i="1" baseline="-25000" dirty="0" err="1" smtClean="0">
                <a:solidFill>
                  <a:prstClr val="black"/>
                </a:solidFill>
              </a:rPr>
              <a:t>f</a:t>
            </a:r>
            <a:r>
              <a:rPr lang="en-US" dirty="0" smtClean="0"/>
              <a:t> is defined as the temperature at which </a:t>
            </a:r>
            <a:r>
              <a:rPr lang="en-US" i="1" dirty="0" err="1" smtClean="0"/>
              <a:t>kT</a:t>
            </a:r>
            <a:r>
              <a:rPr lang="en-US" dirty="0" smtClean="0"/>
              <a:t> is much smaller than the energy level separation</a:t>
            </a:r>
          </a:p>
          <a:p>
            <a:r>
              <a:rPr lang="en-US" dirty="0" smtClean="0"/>
              <a:t>Translational degrees of freedom: energy level very closely spaced (particles in a box)</a:t>
            </a:r>
          </a:p>
          <a:p>
            <a:r>
              <a:rPr lang="en-US" dirty="0" smtClean="0"/>
              <a:t>Rotational degrees of freedom:</a:t>
            </a:r>
          </a:p>
          <a:p>
            <a:r>
              <a:rPr lang="en-US" dirty="0" smtClean="0"/>
              <a:t>Bond stretching degrees of freedom:</a:t>
            </a:r>
          </a:p>
          <a:p>
            <a:r>
              <a:rPr lang="en-US" dirty="0" smtClean="0"/>
              <a:t>At RT, only translational and rotational DOFs contributes to </a:t>
            </a:r>
            <a:r>
              <a:rPr lang="en-US" i="1" dirty="0" err="1" smtClean="0">
                <a:solidFill>
                  <a:prstClr val="black"/>
                </a:solidFill>
              </a:rPr>
              <a:t>C</a:t>
            </a:r>
            <a:r>
              <a:rPr lang="en-US" i="1" baseline="-25000" dirty="0" err="1" smtClean="0">
                <a:solidFill>
                  <a:prstClr val="black"/>
                </a:solidFill>
              </a:rPr>
              <a:t>v</a:t>
            </a:r>
            <a:endParaRPr lang="en-US" dirty="0"/>
          </a:p>
        </p:txBody>
      </p:sp>
      <p:graphicFrame>
        <p:nvGraphicFramePr>
          <p:cNvPr id="129026" name="Object 2"/>
          <p:cNvGraphicFramePr>
            <a:graphicFrameLocks noChangeAspect="1"/>
          </p:cNvGraphicFramePr>
          <p:nvPr/>
        </p:nvGraphicFramePr>
        <p:xfrm>
          <a:off x="890587" y="1837690"/>
          <a:ext cx="1719979" cy="753110"/>
        </p:xfrm>
        <a:graphic>
          <a:graphicData uri="http://schemas.openxmlformats.org/presentationml/2006/ole">
            <p:oleObj spid="_x0000_s129026" name="Equation" r:id="rId4" imgW="812520" imgH="393480" progId="Equation.DSMT4">
              <p:embed/>
            </p:oleObj>
          </a:graphicData>
        </a:graphic>
      </p:graphicFrame>
      <p:graphicFrame>
        <p:nvGraphicFramePr>
          <p:cNvPr id="129027" name="Object 3"/>
          <p:cNvGraphicFramePr>
            <a:graphicFrameLocks noChangeAspect="1"/>
          </p:cNvGraphicFramePr>
          <p:nvPr/>
        </p:nvGraphicFramePr>
        <p:xfrm>
          <a:off x="5562600" y="4294505"/>
          <a:ext cx="1154113" cy="460375"/>
        </p:xfrm>
        <a:graphic>
          <a:graphicData uri="http://schemas.openxmlformats.org/presentationml/2006/ole">
            <p:oleObj spid="_x0000_s129027" name="Equation" r:id="rId5" imgW="545760" imgH="241200" progId="Equation.DSMT4">
              <p:embed/>
            </p:oleObj>
          </a:graphicData>
        </a:graphic>
      </p:graphicFrame>
      <p:graphicFrame>
        <p:nvGraphicFramePr>
          <p:cNvPr id="129028" name="Object 4"/>
          <p:cNvGraphicFramePr>
            <a:graphicFrameLocks noChangeAspect="1"/>
          </p:cNvGraphicFramePr>
          <p:nvPr/>
        </p:nvGraphicFramePr>
        <p:xfrm>
          <a:off x="5186362" y="4721225"/>
          <a:ext cx="2281238" cy="460375"/>
        </p:xfrm>
        <a:graphic>
          <a:graphicData uri="http://schemas.openxmlformats.org/presentationml/2006/ole">
            <p:oleObj spid="_x0000_s129028" name="Equation" r:id="rId6" imgW="1079280" imgH="241200" progId="Equation.DSMT4">
              <p:embed/>
            </p:oleObj>
          </a:graphicData>
        </a:graphic>
      </p:graphicFrame>
      <p:graphicFrame>
        <p:nvGraphicFramePr>
          <p:cNvPr id="129029" name="Object 5"/>
          <p:cNvGraphicFramePr>
            <a:graphicFrameLocks noChangeAspect="1"/>
          </p:cNvGraphicFramePr>
          <p:nvPr/>
        </p:nvGraphicFramePr>
        <p:xfrm>
          <a:off x="5943600" y="5150803"/>
          <a:ext cx="1609725" cy="460375"/>
        </p:xfrm>
        <a:graphic>
          <a:graphicData uri="http://schemas.openxmlformats.org/presentationml/2006/ole">
            <p:oleObj spid="_x0000_s129029" name="Equation" r:id="rId7" imgW="761760" imgH="241200" progId="Equation.DSMT4">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dirty="0" smtClean="0"/>
              <a:t>Lattice vibration energy in solids</a:t>
            </a:r>
            <a:endParaRPr lang="en-US" dirty="0"/>
          </a:p>
        </p:txBody>
      </p:sp>
      <p:graphicFrame>
        <p:nvGraphicFramePr>
          <p:cNvPr id="7" name="Content Placeholder 6"/>
          <p:cNvGraphicFramePr>
            <a:graphicFrameLocks noGrp="1"/>
          </p:cNvGraphicFramePr>
          <p:nvPr>
            <p:ph idx="1"/>
          </p:nvPr>
        </p:nvGraphicFramePr>
        <p:xfrm>
          <a:off x="457200" y="15240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lstStyle/>
          <a:p>
            <a:r>
              <a:rPr lang="en-US" dirty="0" smtClean="0"/>
              <a:t>Lattice vibration energy in solids</a:t>
            </a:r>
            <a:endParaRPr lang="en-US" dirty="0"/>
          </a:p>
        </p:txBody>
      </p:sp>
      <p:sp>
        <p:nvSpPr>
          <p:cNvPr id="3" name="Content Placeholder 2"/>
          <p:cNvSpPr>
            <a:spLocks noGrp="1"/>
          </p:cNvSpPr>
          <p:nvPr>
            <p:ph idx="1"/>
          </p:nvPr>
        </p:nvSpPr>
        <p:spPr>
          <a:xfrm>
            <a:off x="457200" y="1447800"/>
            <a:ext cx="8229600" cy="4572000"/>
          </a:xfrm>
        </p:spPr>
        <p:txBody>
          <a:bodyPr/>
          <a:lstStyle/>
          <a:p>
            <a:r>
              <a:rPr lang="en-US" dirty="0" smtClean="0"/>
              <a:t>Consider a solid consisting of </a:t>
            </a:r>
            <a:r>
              <a:rPr lang="en-US" i="1" dirty="0" smtClean="0"/>
              <a:t>N</a:t>
            </a:r>
            <a:r>
              <a:rPr lang="en-US" dirty="0" smtClean="0"/>
              <a:t> identical atoms</a:t>
            </a:r>
          </a:p>
          <a:p>
            <a:endParaRPr lang="en-US" sz="1100" dirty="0" smtClean="0"/>
          </a:p>
          <a:p>
            <a:r>
              <a:rPr lang="en-US" dirty="0" smtClean="0"/>
              <a:t>Kinetic energy:</a:t>
            </a:r>
          </a:p>
          <a:p>
            <a:endParaRPr lang="en-US" sz="1100" dirty="0" smtClean="0"/>
          </a:p>
          <a:p>
            <a:r>
              <a:rPr lang="en-US" dirty="0" smtClean="0"/>
              <a:t>Potential energy:</a:t>
            </a:r>
            <a:endParaRPr lang="en-US" dirty="0"/>
          </a:p>
        </p:txBody>
      </p:sp>
      <p:graphicFrame>
        <p:nvGraphicFramePr>
          <p:cNvPr id="102402" name="Object 2"/>
          <p:cNvGraphicFramePr>
            <a:graphicFrameLocks noChangeAspect="1"/>
          </p:cNvGraphicFramePr>
          <p:nvPr/>
        </p:nvGraphicFramePr>
        <p:xfrm>
          <a:off x="2971800" y="1935480"/>
          <a:ext cx="3265487" cy="800100"/>
        </p:xfrm>
        <a:graphic>
          <a:graphicData uri="http://schemas.openxmlformats.org/presentationml/2006/ole">
            <p:oleObj spid="_x0000_s102402" name="Equation" r:id="rId3" imgW="1701720" imgH="457200" progId="Equation.DSMT4">
              <p:embed/>
            </p:oleObj>
          </a:graphicData>
        </a:graphic>
      </p:graphicFrame>
      <p:graphicFrame>
        <p:nvGraphicFramePr>
          <p:cNvPr id="102403" name="Object 3"/>
          <p:cNvGraphicFramePr>
            <a:graphicFrameLocks noChangeAspect="1"/>
          </p:cNvGraphicFramePr>
          <p:nvPr/>
        </p:nvGraphicFramePr>
        <p:xfrm>
          <a:off x="817245" y="3282950"/>
          <a:ext cx="6238875" cy="1822450"/>
        </p:xfrm>
        <a:graphic>
          <a:graphicData uri="http://schemas.openxmlformats.org/presentationml/2006/ole">
            <p:oleObj spid="_x0000_s102403" name="Equation" r:id="rId4" imgW="3251160" imgH="1041120" progId="Equation.DSMT4">
              <p:embed/>
            </p:oleObj>
          </a:graphicData>
        </a:graphic>
      </p:graphicFrame>
      <p:graphicFrame>
        <p:nvGraphicFramePr>
          <p:cNvPr id="102404" name="Object 4"/>
          <p:cNvGraphicFramePr>
            <a:graphicFrameLocks noChangeAspect="1"/>
          </p:cNvGraphicFramePr>
          <p:nvPr/>
        </p:nvGraphicFramePr>
        <p:xfrm>
          <a:off x="5242560" y="5059680"/>
          <a:ext cx="1803400" cy="755650"/>
        </p:xfrm>
        <a:graphic>
          <a:graphicData uri="http://schemas.openxmlformats.org/presentationml/2006/ole">
            <p:oleObj spid="_x0000_s102404" name="Equation" r:id="rId5" imgW="939600" imgH="431640" progId="Equation.DSMT4">
              <p:embed/>
            </p:oleObj>
          </a:graphicData>
        </a:graphic>
      </p:graphicFrame>
      <p:sp>
        <p:nvSpPr>
          <p:cNvPr id="7" name="Rectangle 6"/>
          <p:cNvSpPr/>
          <p:nvPr/>
        </p:nvSpPr>
        <p:spPr>
          <a:xfrm>
            <a:off x="773922" y="5175250"/>
            <a:ext cx="4604146" cy="461665"/>
          </a:xfrm>
          <a:prstGeom prst="rect">
            <a:avLst/>
          </a:prstGeom>
        </p:spPr>
        <p:txBody>
          <a:bodyPr wrap="none">
            <a:spAutoFit/>
          </a:bodyPr>
          <a:lstStyle/>
          <a:p>
            <a:r>
              <a:rPr lang="en-US" sz="2400" kern="0" dirty="0" smtClean="0">
                <a:solidFill>
                  <a:prstClr val="black"/>
                </a:solidFill>
              </a:rPr>
              <a:t>Define generalized coordinates:</a:t>
            </a:r>
            <a:endParaRPr lang="en-US" dirty="0"/>
          </a:p>
        </p:txBody>
      </p:sp>
      <p:graphicFrame>
        <p:nvGraphicFramePr>
          <p:cNvPr id="102405" name="Object 5"/>
          <p:cNvGraphicFramePr>
            <a:graphicFrameLocks noChangeAspect="1"/>
          </p:cNvGraphicFramePr>
          <p:nvPr/>
        </p:nvGraphicFramePr>
        <p:xfrm>
          <a:off x="800100" y="5715000"/>
          <a:ext cx="4381500" cy="755650"/>
        </p:xfrm>
        <a:graphic>
          <a:graphicData uri="http://schemas.openxmlformats.org/presentationml/2006/ole">
            <p:oleObj spid="_x0000_s102405" name="Equation" r:id="rId6" imgW="2286000" imgH="431640" progId="Equation.DSMT4">
              <p:embed/>
            </p:oleObj>
          </a:graphicData>
        </a:graphic>
      </p:graphicFrame>
      <p:sp>
        <p:nvSpPr>
          <p:cNvPr id="9" name="Rectangle 8"/>
          <p:cNvSpPr/>
          <p:nvPr/>
        </p:nvSpPr>
        <p:spPr>
          <a:xfrm>
            <a:off x="5370620" y="5867400"/>
            <a:ext cx="2188420" cy="461665"/>
          </a:xfrm>
          <a:prstGeom prst="rect">
            <a:avLst/>
          </a:prstGeom>
        </p:spPr>
        <p:txBody>
          <a:bodyPr wrap="none">
            <a:spAutoFit/>
          </a:bodyPr>
          <a:lstStyle/>
          <a:p>
            <a:r>
              <a:rPr lang="en-US" sz="2400" kern="0" dirty="0" smtClean="0">
                <a:solidFill>
                  <a:prstClr val="black"/>
                </a:solidFill>
              </a:rPr>
              <a:t>Normal modes</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2440"/>
            <a:ext cx="8229600" cy="1066800"/>
          </a:xfrm>
        </p:spPr>
        <p:txBody>
          <a:bodyPr/>
          <a:lstStyle/>
          <a:p>
            <a:r>
              <a:rPr lang="en-US" dirty="0" smtClean="0"/>
              <a:t>Normal modes (lattice waves)</a:t>
            </a:r>
            <a:endParaRPr lang="en-US" dirty="0"/>
          </a:p>
        </p:txBody>
      </p:sp>
      <p:pic>
        <p:nvPicPr>
          <p:cNvPr id="4" name="Picture 6" descr="Fig 19_1"/>
          <p:cNvPicPr>
            <a:picLocks noChangeAspect="1" noChangeArrowheads="1"/>
          </p:cNvPicPr>
          <p:nvPr/>
        </p:nvPicPr>
        <p:blipFill>
          <a:blip r:embed="rId2" cstate="print"/>
          <a:srcRect/>
          <a:stretch>
            <a:fillRect/>
          </a:stretch>
        </p:blipFill>
        <p:spPr bwMode="auto">
          <a:xfrm>
            <a:off x="534849" y="1870991"/>
            <a:ext cx="3751191" cy="2803298"/>
          </a:xfrm>
          <a:prstGeom prst="rect">
            <a:avLst/>
          </a:prstGeom>
          <a:noFill/>
          <a:ln w="9525">
            <a:noFill/>
            <a:miter lim="800000"/>
            <a:headEnd/>
            <a:tailEnd/>
          </a:ln>
        </p:spPr>
      </p:pic>
      <p:pic>
        <p:nvPicPr>
          <p:cNvPr id="5" name="Picture 4" descr="608px-Debye_limit_svg.png"/>
          <p:cNvPicPr>
            <a:picLocks noChangeAspect="1"/>
          </p:cNvPicPr>
          <p:nvPr/>
        </p:nvPicPr>
        <p:blipFill>
          <a:blip r:embed="rId3" cstate="print"/>
          <a:stretch>
            <a:fillRect/>
          </a:stretch>
        </p:blipFill>
        <p:spPr>
          <a:xfrm>
            <a:off x="4733936" y="1600200"/>
            <a:ext cx="3650183" cy="3602155"/>
          </a:xfrm>
          <a:prstGeom prst="rect">
            <a:avLst/>
          </a:prstGeom>
        </p:spPr>
      </p:pic>
      <p:sp>
        <p:nvSpPr>
          <p:cNvPr id="6" name="TextBox 5"/>
          <p:cNvSpPr txBox="1"/>
          <p:nvPr/>
        </p:nvSpPr>
        <p:spPr>
          <a:xfrm>
            <a:off x="4950823" y="5405554"/>
            <a:ext cx="3759200" cy="707886"/>
          </a:xfrm>
          <a:prstGeom prst="rect">
            <a:avLst/>
          </a:prstGeom>
          <a:noFill/>
        </p:spPr>
        <p:txBody>
          <a:bodyPr wrap="square" rtlCol="0">
            <a:spAutoFit/>
          </a:bodyPr>
          <a:lstStyle/>
          <a:p>
            <a:pPr algn="ctr"/>
            <a:r>
              <a:rPr lang="en-US" sz="2000" dirty="0" smtClean="0">
                <a:latin typeface="+mn-lt"/>
              </a:rPr>
              <a:t>Normal modes of lattice wave:</a:t>
            </a:r>
          </a:p>
          <a:p>
            <a:pPr algn="ctr"/>
            <a:r>
              <a:rPr lang="en-US" sz="2000" dirty="0" smtClean="0">
                <a:latin typeface="+mn-lt"/>
              </a:rPr>
              <a:t>in analogy to “particle-in-a-box”</a:t>
            </a:r>
            <a:endParaRPr lang="en-US" sz="2000" dirty="0">
              <a:latin typeface="+mn-lt"/>
            </a:endParaRPr>
          </a:p>
        </p:txBody>
      </p:sp>
      <p:sp>
        <p:nvSpPr>
          <p:cNvPr id="7" name="TextBox 6"/>
          <p:cNvSpPr txBox="1"/>
          <p:nvPr/>
        </p:nvSpPr>
        <p:spPr>
          <a:xfrm>
            <a:off x="502193" y="4876415"/>
            <a:ext cx="3795487" cy="1015663"/>
          </a:xfrm>
          <a:prstGeom prst="rect">
            <a:avLst/>
          </a:prstGeom>
          <a:noFill/>
        </p:spPr>
        <p:txBody>
          <a:bodyPr wrap="square" rtlCol="0">
            <a:spAutoFit/>
          </a:bodyPr>
          <a:lstStyle/>
          <a:p>
            <a:pPr algn="ctr"/>
            <a:r>
              <a:rPr lang="en-US" sz="2000" dirty="0" smtClean="0">
                <a:latin typeface="+mn-lt"/>
              </a:rPr>
              <a:t>Lattice waves can be decomposed to different normal modes: Fourier analysis</a:t>
            </a:r>
          </a:p>
        </p:txBody>
      </p:sp>
    </p:spTree>
  </p:cSld>
  <p:clrMapOvr>
    <a:masterClrMapping/>
  </p:clrMapOvr>
</p:sld>
</file>

<file path=ppt/theme/theme1.xml><?xml version="1.0" encoding="utf-8"?>
<a:theme xmlns:a="http://schemas.openxmlformats.org/drawingml/2006/main" name="Pix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Guided Wave Optics</Template>
  <TotalTime>10540</TotalTime>
  <Words>716</Words>
  <Application>Microsoft Office PowerPoint</Application>
  <PresentationFormat>On-screen Show (4:3)</PresentationFormat>
  <Paragraphs>243</Paragraphs>
  <Slides>19</Slides>
  <Notes>2</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2" baseType="lpstr">
      <vt:lpstr>Pixel</vt:lpstr>
      <vt:lpstr>Equation</vt:lpstr>
      <vt:lpstr>MathType 6.0 Equation</vt:lpstr>
      <vt:lpstr>MSEG 803 Equilibria in Material Systems  10: Heat Capacity of Materials</vt:lpstr>
      <vt:lpstr>Heat capacity: origin</vt:lpstr>
      <vt:lpstr>Slide 3</vt:lpstr>
      <vt:lpstr>Heat capacity of a harmonic oscillator</vt:lpstr>
      <vt:lpstr>Heat capacity of a harmonic oscillator</vt:lpstr>
      <vt:lpstr>Heat capacity of polyatomic gas</vt:lpstr>
      <vt:lpstr>Lattice vibration energy in solids</vt:lpstr>
      <vt:lpstr>Lattice vibration energy in solids</vt:lpstr>
      <vt:lpstr>Normal modes (lattice waves)</vt:lpstr>
      <vt:lpstr>Energy associated with normal modes</vt:lpstr>
      <vt:lpstr>Partition function and heat capacity</vt:lpstr>
      <vt:lpstr>High temperature limit: the Dulong-Petit law</vt:lpstr>
      <vt:lpstr>Debye approximation</vt:lpstr>
      <vt:lpstr>Debye heat capacity</vt:lpstr>
      <vt:lpstr>Debye heat capacity</vt:lpstr>
      <vt:lpstr>Electron heat capacity</vt:lpstr>
      <vt:lpstr>Other contributions</vt:lpstr>
      <vt:lpstr>Slide 18</vt:lpstr>
      <vt:lpstr>Slide 19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MSEG 803 Equilibria in Material Systems</dc:title>
  <dc:creator>hjj</dc:creator>
  <cp:lastModifiedBy>hjj</cp:lastModifiedBy>
  <cp:revision>1654</cp:revision>
  <dcterms:created xsi:type="dcterms:W3CDTF">2006-08-16T00:00:00Z</dcterms:created>
  <dcterms:modified xsi:type="dcterms:W3CDTF">2011-11-10T15:59:46Z</dcterms:modified>
</cp:coreProperties>
</file>